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>
        <p:scale>
          <a:sx n="75" d="100"/>
          <a:sy n="75" d="100"/>
        </p:scale>
        <p:origin x="-2664" y="-822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68674-9AEA-4F45-A5BF-5E347665CC4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B6545-2F71-4335-AEA0-EC35D5A4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9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B6545-2F71-4335-AEA0-EC35D5A4DB9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035A8-D2BA-496A-8C9F-1B16350340FA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E4675-CE6F-4FB6-9E74-5B1829721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24.xml"/><Relationship Id="rId26" Type="http://schemas.openxmlformats.org/officeDocument/2006/relationships/slide" Target="slide11.xml"/><Relationship Id="rId3" Type="http://schemas.openxmlformats.org/officeDocument/2006/relationships/audio" Target="../media/audio1.wav"/><Relationship Id="rId21" Type="http://schemas.openxmlformats.org/officeDocument/2006/relationships/slide" Target="slide20.xml"/><Relationship Id="rId7" Type="http://schemas.openxmlformats.org/officeDocument/2006/relationships/slide" Target="slide21.xml"/><Relationship Id="rId12" Type="http://schemas.openxmlformats.org/officeDocument/2006/relationships/slide" Target="slide8.xml"/><Relationship Id="rId17" Type="http://schemas.openxmlformats.org/officeDocument/2006/relationships/slide" Target="slide19.xml"/><Relationship Id="rId25" Type="http://schemas.openxmlformats.org/officeDocument/2006/relationships/slide" Target="slide6.xml"/><Relationship Id="rId2" Type="http://schemas.openxmlformats.org/officeDocument/2006/relationships/notesSlide" Target="../notesSlides/notesSlide1.xml"/><Relationship Id="rId16" Type="http://schemas.openxmlformats.org/officeDocument/2006/relationships/slide" Target="slide14.xml"/><Relationship Id="rId20" Type="http://schemas.openxmlformats.org/officeDocument/2006/relationships/slide" Target="slide27.xml"/><Relationship Id="rId29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image" Target="../media/image4.jpeg"/><Relationship Id="rId24" Type="http://schemas.openxmlformats.org/officeDocument/2006/relationships/slide" Target="slide5.xml"/><Relationship Id="rId5" Type="http://schemas.openxmlformats.org/officeDocument/2006/relationships/image" Target="../media/image3.jpeg"/><Relationship Id="rId15" Type="http://schemas.openxmlformats.org/officeDocument/2006/relationships/slide" Target="slide4.xml"/><Relationship Id="rId23" Type="http://schemas.openxmlformats.org/officeDocument/2006/relationships/slide" Target="slide10.xml"/><Relationship Id="rId28" Type="http://schemas.openxmlformats.org/officeDocument/2006/relationships/slide" Target="slide12.xml"/><Relationship Id="rId10" Type="http://schemas.openxmlformats.org/officeDocument/2006/relationships/slide" Target="slide3.xml"/><Relationship Id="rId19" Type="http://schemas.openxmlformats.org/officeDocument/2006/relationships/slide" Target="slide26.xml"/><Relationship Id="rId4" Type="http://schemas.openxmlformats.org/officeDocument/2006/relationships/slide" Target="slide9.xml"/><Relationship Id="rId9" Type="http://schemas.openxmlformats.org/officeDocument/2006/relationships/slide" Target="slide25.xml"/><Relationship Id="rId14" Type="http://schemas.openxmlformats.org/officeDocument/2006/relationships/slide" Target="slide23.xml"/><Relationship Id="rId22" Type="http://schemas.openxmlformats.org/officeDocument/2006/relationships/slide" Target="slide15.xml"/><Relationship Id="rId27" Type="http://schemas.openxmlformats.org/officeDocument/2006/relationships/slide" Target="slide16.xml"/><Relationship Id="rId30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1472" y="1643050"/>
            <a:ext cx="792961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МАРСК</a:t>
            </a:r>
            <a:r>
              <a:rPr lang="be-BY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І</a:t>
            </a:r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</a:p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БОЙ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786454"/>
            <a:ext cx="84176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4800" b="1" dirty="0" smtClean="0">
                <a:ln w="381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“На хвалях літаратуры”</a:t>
            </a:r>
            <a:endParaRPr lang="ru-RU" sz="4800" b="1" dirty="0">
              <a:ln w="381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Б3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3"/>
          </a:xfrm>
        </p:spPr>
        <p:txBody>
          <a:bodyPr/>
          <a:lstStyle/>
          <a:p>
            <a:pPr marL="0" lvl="0" indent="342900" algn="ctr">
              <a:spcBef>
                <a:spcPts val="0"/>
              </a:spcBef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Назавіце твор і аўтара па яго героях: Алесь, Костусь, Уладзя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3857628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Я. Колас “На рэчцы”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Б4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1614485"/>
          </a:xfrm>
        </p:spPr>
        <p:txBody>
          <a:bodyPr/>
          <a:lstStyle/>
          <a:p>
            <a:pPr marL="0" lvl="0" indent="342900" algn="ctr">
              <a:spcBef>
                <a:spcPts val="0"/>
              </a:spcBef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Назавіце твор і аўтара па яго героях: Зюк, Вінцусь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14338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А. Гарун “Датрымаў характар”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Б5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1"/>
            <a:ext cx="7329510" cy="1400171"/>
          </a:xfrm>
        </p:spPr>
        <p:txBody>
          <a:bodyPr/>
          <a:lstStyle/>
          <a:p>
            <a:pPr marL="0" lvl="0" indent="342900" algn="ctr">
              <a:spcBef>
                <a:spcPts val="0"/>
              </a:spcBef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Закончыце прыказку: “Ваўкоў баяцца…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414338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у лес не хадзіць”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В1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1400171"/>
          </a:xfrm>
        </p:spPr>
        <p:txBody>
          <a:bodyPr/>
          <a:lstStyle/>
          <a:p>
            <a:pPr lvl="0"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Назавіце сапраўднае імя Якуба Коласа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e-BY" b="1" i="1" dirty="0" smtClean="0"/>
              <a:t>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071942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Канстанцін Міхайлавіч Міцкевіч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В2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1400171"/>
          </a:xfrm>
        </p:spPr>
        <p:txBody>
          <a:bodyPr/>
          <a:lstStyle/>
          <a:p>
            <a:pPr lvl="0"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Кавалак тканіны, якім засцілаюць стол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392906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Абрус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В3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1"/>
            <a:ext cx="7901014" cy="1543047"/>
          </a:xfrm>
        </p:spPr>
        <p:txBody>
          <a:bodyPr/>
          <a:lstStyle/>
          <a:p>
            <a:pPr marL="0" lvl="0" indent="342900" algn="ctr">
              <a:spcBef>
                <a:spcPts val="0"/>
              </a:spcBef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Хто з беларускіх паэтаў з’яўляецца аўтарам верша “Калі ласка”?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786190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Пятрусь Броўка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В4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1685923"/>
          </a:xfrm>
        </p:spPr>
        <p:txBody>
          <a:bodyPr/>
          <a:lstStyle/>
          <a:p>
            <a:pPr marL="0" indent="342900" algn="ctr">
              <a:spcBef>
                <a:spcPts val="0"/>
              </a:spcBef>
              <a:buNone/>
            </a:pPr>
            <a:r>
              <a:rPr lang="be-BY" b="1" dirty="0" smtClean="0"/>
              <a:t>Як сказаць “вусная народная творчасць” адным словам?   </a:t>
            </a:r>
            <a:endParaRPr lang="ru-RU" b="1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3929066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Фальклор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В5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571612"/>
            <a:ext cx="7143800" cy="1685923"/>
          </a:xfrm>
        </p:spPr>
        <p:txBody>
          <a:bodyPr/>
          <a:lstStyle/>
          <a:p>
            <a:pPr marL="0" lvl="0" indent="342900" algn="ctr">
              <a:spcBef>
                <a:spcPts val="0"/>
              </a:spcBef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Як перакладаецца з англійскай мовы слова “фальклор”?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3714752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Народная творчасць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Г1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071678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ВІНШУЕМ</a:t>
            </a:r>
            <a:r>
              <a:rPr lang="ru-RU" sz="5400" b="1" cap="none" spc="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!</a:t>
            </a:r>
            <a:endParaRPr lang="ru-RU" sz="5400" b="1" cap="none" spc="0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одержимое 4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178595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Вы </a:t>
            </a:r>
            <a:r>
              <a:rPr lang="ru-RU" sz="4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атрымал</a:t>
            </a:r>
            <a:r>
              <a:rPr lang="be-BY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і </a:t>
            </a:r>
            <a:r>
              <a:rPr lang="be-BY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10</a:t>
            </a:r>
            <a:r>
              <a:rPr lang="be-BY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балаў</a:t>
            </a:r>
            <a:endParaRPr lang="ru-RU" sz="4000" b="1" spc="50" dirty="0" smtClean="0">
              <a:ln w="1143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Г2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115328" cy="1071570"/>
          </a:xfrm>
        </p:spPr>
        <p:txBody>
          <a:bodyPr/>
          <a:lstStyle/>
          <a:p>
            <a:pPr lvl="0"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На якія тры віды падзяляюцца казкі?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571876"/>
            <a:ext cx="5500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b="1" i="1" dirty="0" smtClean="0"/>
              <a:t>Чарадзейныя, бытавыя, казкі  пра жывёл</a:t>
            </a:r>
            <a:endParaRPr lang="ru-RU" sz="36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2357422" y="1071546"/>
            <a:ext cx="5286412" cy="528641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285728"/>
          <a:ext cx="6120000" cy="61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endParaRPr lang="ru-RU" sz="3200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itchFamily="34" charset="0"/>
                        </a:rPr>
                        <a:t>А</a:t>
                      </a:r>
                      <a:endParaRPr lang="ru-RU" sz="4000" dirty="0">
                        <a:latin typeface="Arial Black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itchFamily="34" charset="0"/>
                        </a:rPr>
                        <a:t>Б</a:t>
                      </a:r>
                      <a:endParaRPr lang="ru-RU" sz="4000" dirty="0">
                        <a:latin typeface="Arial Black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itchFamily="34" charset="0"/>
                        </a:rPr>
                        <a:t>В</a:t>
                      </a:r>
                      <a:endParaRPr lang="ru-RU" sz="4000" dirty="0">
                        <a:latin typeface="Arial Black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itchFamily="34" charset="0"/>
                        </a:rPr>
                        <a:t>Г</a:t>
                      </a:r>
                      <a:endParaRPr lang="ru-RU" sz="4000" dirty="0">
                        <a:latin typeface="Arial Black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itchFamily="34" charset="0"/>
                        </a:rPr>
                        <a:t>Д</a:t>
                      </a:r>
                      <a:endParaRPr lang="ru-RU" sz="4000" dirty="0">
                        <a:latin typeface="Arial Black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Arial Black" pitchFamily="34" charset="0"/>
                        </a:rPr>
                        <a:t>1</a:t>
                      </a:r>
                      <a:endParaRPr lang="ru-RU" sz="54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Arial Black" pitchFamily="34" charset="0"/>
                        </a:rPr>
                        <a:t>2</a:t>
                      </a:r>
                      <a:endParaRPr lang="ru-RU" sz="54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Arial Black" pitchFamily="34" charset="0"/>
                        </a:rPr>
                        <a:t>3</a:t>
                      </a:r>
                      <a:endParaRPr lang="ru-RU" sz="54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Arial Black" pitchFamily="34" charset="0"/>
                        </a:rPr>
                        <a:t>4</a:t>
                      </a:r>
                      <a:endParaRPr lang="ru-RU" sz="54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Arial Black" pitchFamily="34" charset="0"/>
                        </a:rPr>
                        <a:t>5</a:t>
                      </a:r>
                      <a:endParaRPr lang="ru-RU" sz="54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кораблик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 b="8498"/>
          <a:stretch>
            <a:fillRect/>
          </a:stretch>
        </p:blipFill>
        <p:spPr>
          <a:xfrm>
            <a:off x="3428992" y="2143116"/>
            <a:ext cx="1000132" cy="1000132"/>
          </a:xfrm>
          <a:prstGeom prst="rect">
            <a:avLst/>
          </a:prstGeom>
        </p:spPr>
      </p:pic>
      <p:pic>
        <p:nvPicPr>
          <p:cNvPr id="6" name="Рисунок 5" descr="кораблик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/>
          <a:srcRect b="8498"/>
          <a:stretch>
            <a:fillRect/>
          </a:stretch>
        </p:blipFill>
        <p:spPr>
          <a:xfrm>
            <a:off x="5572132" y="1071547"/>
            <a:ext cx="1000132" cy="1000131"/>
          </a:xfrm>
          <a:prstGeom prst="rect">
            <a:avLst/>
          </a:prstGeom>
        </p:spPr>
      </p:pic>
      <p:pic>
        <p:nvPicPr>
          <p:cNvPr id="7" name="Рисунок 6" descr="кораблик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5"/>
          <a:srcRect b="8498"/>
          <a:stretch>
            <a:fillRect/>
          </a:stretch>
        </p:blipFill>
        <p:spPr>
          <a:xfrm>
            <a:off x="5572132" y="4286257"/>
            <a:ext cx="1000132" cy="1000131"/>
          </a:xfrm>
          <a:prstGeom prst="rect">
            <a:avLst/>
          </a:prstGeom>
        </p:spPr>
      </p:pic>
      <p:pic>
        <p:nvPicPr>
          <p:cNvPr id="8" name="Рисунок 7" descr="кораблик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5"/>
          <a:srcRect b="8498"/>
          <a:stretch>
            <a:fillRect/>
          </a:stretch>
        </p:blipFill>
        <p:spPr>
          <a:xfrm>
            <a:off x="2357422" y="5357826"/>
            <a:ext cx="1000132" cy="1012699"/>
          </a:xfrm>
          <a:prstGeom prst="rect">
            <a:avLst/>
          </a:prstGeom>
        </p:spPr>
      </p:pic>
      <p:pic>
        <p:nvPicPr>
          <p:cNvPr id="9" name="Рисунок 8" descr="кораблик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5"/>
          <a:srcRect b="8498"/>
          <a:stretch>
            <a:fillRect/>
          </a:stretch>
        </p:blipFill>
        <p:spPr>
          <a:xfrm>
            <a:off x="6643702" y="3214687"/>
            <a:ext cx="1000132" cy="1000131"/>
          </a:xfrm>
          <a:prstGeom prst="rect">
            <a:avLst/>
          </a:prstGeom>
        </p:spPr>
      </p:pic>
      <p:pic>
        <p:nvPicPr>
          <p:cNvPr id="10" name="Рисунок 9" descr="Круги на воде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2357422" y="1071546"/>
            <a:ext cx="1000132" cy="1000132"/>
          </a:xfrm>
          <a:prstGeom prst="rect">
            <a:avLst/>
          </a:prstGeom>
        </p:spPr>
      </p:pic>
      <p:pic>
        <p:nvPicPr>
          <p:cNvPr id="11" name="Рисунок 10" descr="Круги на воде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3428992" y="1071546"/>
            <a:ext cx="1000132" cy="1000132"/>
          </a:xfrm>
          <a:prstGeom prst="rect">
            <a:avLst/>
          </a:prstGeom>
        </p:spPr>
      </p:pic>
      <p:pic>
        <p:nvPicPr>
          <p:cNvPr id="12" name="Рисунок 11" descr="Круги на воде1.jp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4500562" y="1071546"/>
            <a:ext cx="1000132" cy="1000132"/>
          </a:xfrm>
          <a:prstGeom prst="rect">
            <a:avLst/>
          </a:prstGeom>
        </p:spPr>
      </p:pic>
      <p:pic>
        <p:nvPicPr>
          <p:cNvPr id="13" name="Рисунок 12" descr="Круги на воде1.jpg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6643702" y="1071546"/>
            <a:ext cx="1000132" cy="1000132"/>
          </a:xfrm>
          <a:prstGeom prst="rect">
            <a:avLst/>
          </a:prstGeom>
        </p:spPr>
      </p:pic>
      <p:pic>
        <p:nvPicPr>
          <p:cNvPr id="14" name="Рисунок 13" descr="Круги на воде1.jpg">
            <a:hlinkClick r:id="rId15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2357422" y="2143116"/>
            <a:ext cx="1000132" cy="1000132"/>
          </a:xfrm>
          <a:prstGeom prst="rect">
            <a:avLst/>
          </a:prstGeom>
        </p:spPr>
      </p:pic>
      <p:pic>
        <p:nvPicPr>
          <p:cNvPr id="15" name="Рисунок 14" descr="Круги на воде1.jpg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4500562" y="2143116"/>
            <a:ext cx="1000132" cy="1000132"/>
          </a:xfrm>
          <a:prstGeom prst="rect">
            <a:avLst/>
          </a:prstGeom>
        </p:spPr>
      </p:pic>
      <p:pic>
        <p:nvPicPr>
          <p:cNvPr id="16" name="Рисунок 15" descr="Круги на воде1.jpg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5572132" y="2143116"/>
            <a:ext cx="1000132" cy="1000132"/>
          </a:xfrm>
          <a:prstGeom prst="rect">
            <a:avLst/>
          </a:prstGeom>
        </p:spPr>
      </p:pic>
      <p:pic>
        <p:nvPicPr>
          <p:cNvPr id="17" name="Рисунок 16" descr="Круги на воде1.jpg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6643702" y="2143116"/>
            <a:ext cx="1000132" cy="1000132"/>
          </a:xfrm>
          <a:prstGeom prst="rect">
            <a:avLst/>
          </a:prstGeom>
        </p:spPr>
      </p:pic>
      <p:pic>
        <p:nvPicPr>
          <p:cNvPr id="18" name="Рисунок 17" descr="Круги на воде1.jpg">
            <a:hlinkClick r:id="rId19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6643702" y="4286256"/>
            <a:ext cx="1000132" cy="1000132"/>
          </a:xfrm>
          <a:prstGeom prst="rect">
            <a:avLst/>
          </a:prstGeom>
        </p:spPr>
      </p:pic>
      <p:pic>
        <p:nvPicPr>
          <p:cNvPr id="19" name="Рисунок 18" descr="Круги на воде1.jpg">
            <a:hlinkClick r:id="rId20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6643702" y="5357826"/>
            <a:ext cx="1000132" cy="1000132"/>
          </a:xfrm>
          <a:prstGeom prst="rect">
            <a:avLst/>
          </a:prstGeom>
        </p:spPr>
      </p:pic>
      <p:pic>
        <p:nvPicPr>
          <p:cNvPr id="20" name="Рисунок 19" descr="Круги на воде1.jpg">
            <a:hlinkClick r:id="rId21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5572132" y="3214686"/>
            <a:ext cx="1000132" cy="1000132"/>
          </a:xfrm>
          <a:prstGeom prst="rect">
            <a:avLst/>
          </a:prstGeom>
        </p:spPr>
      </p:pic>
      <p:pic>
        <p:nvPicPr>
          <p:cNvPr id="21" name="Рисунок 20" descr="Круги на воде1.jpg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4500562" y="3214686"/>
            <a:ext cx="1000132" cy="1000132"/>
          </a:xfrm>
          <a:prstGeom prst="rect">
            <a:avLst/>
          </a:prstGeom>
        </p:spPr>
      </p:pic>
      <p:pic>
        <p:nvPicPr>
          <p:cNvPr id="22" name="Рисунок 21" descr="Круги на воде1.jpg">
            <a:hlinkClick r:id="rId23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3428992" y="3214686"/>
            <a:ext cx="1000132" cy="1000132"/>
          </a:xfrm>
          <a:prstGeom prst="rect">
            <a:avLst/>
          </a:prstGeom>
        </p:spPr>
      </p:pic>
      <p:pic>
        <p:nvPicPr>
          <p:cNvPr id="23" name="Рисунок 22" descr="Круги на воде1.jpg">
            <a:hlinkClick r:id="rId24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2357422" y="3214686"/>
            <a:ext cx="1000132" cy="1000132"/>
          </a:xfrm>
          <a:prstGeom prst="rect">
            <a:avLst/>
          </a:prstGeom>
        </p:spPr>
      </p:pic>
      <p:pic>
        <p:nvPicPr>
          <p:cNvPr id="24" name="Рисунок 23" descr="Круги на воде1.jpg">
            <a:hlinkClick r:id="rId25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2357422" y="4286256"/>
            <a:ext cx="1000132" cy="1000132"/>
          </a:xfrm>
          <a:prstGeom prst="rect">
            <a:avLst/>
          </a:prstGeom>
        </p:spPr>
      </p:pic>
      <p:pic>
        <p:nvPicPr>
          <p:cNvPr id="25" name="Рисунок 24" descr="Круги на воде1.jpg">
            <a:hlinkClick r:id="rId26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3428992" y="4286256"/>
            <a:ext cx="1000132" cy="1000132"/>
          </a:xfrm>
          <a:prstGeom prst="rect">
            <a:avLst/>
          </a:prstGeom>
        </p:spPr>
      </p:pic>
      <p:pic>
        <p:nvPicPr>
          <p:cNvPr id="26" name="Рисунок 25" descr="Круги на воде1.jpg">
            <a:hlinkClick r:id="rId27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4500562" y="4286256"/>
            <a:ext cx="1000132" cy="1000132"/>
          </a:xfrm>
          <a:prstGeom prst="rect">
            <a:avLst/>
          </a:prstGeom>
        </p:spPr>
      </p:pic>
      <p:pic>
        <p:nvPicPr>
          <p:cNvPr id="27" name="Рисунок 26" descr="Круги на воде1.jpg">
            <a:hlinkClick r:id="rId28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3428992" y="5357826"/>
            <a:ext cx="1000132" cy="1000132"/>
          </a:xfrm>
          <a:prstGeom prst="rect">
            <a:avLst/>
          </a:prstGeom>
        </p:spPr>
      </p:pic>
      <p:pic>
        <p:nvPicPr>
          <p:cNvPr id="28" name="Рисунок 27" descr="Круги на воде1.jpg">
            <a:hlinkClick r:id="rId29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4500562" y="5357826"/>
            <a:ext cx="1000132" cy="1000132"/>
          </a:xfrm>
          <a:prstGeom prst="rect">
            <a:avLst/>
          </a:prstGeom>
        </p:spPr>
      </p:pic>
      <p:pic>
        <p:nvPicPr>
          <p:cNvPr id="29" name="Рисунок 28" descr="Круги на воде1.jpg">
            <a:hlinkClick r:id="rId30" action="ppaction://hlinksldjump"/>
          </p:cNvPr>
          <p:cNvPicPr>
            <a:picLocks noChangeAspect="1"/>
          </p:cNvPicPr>
          <p:nvPr/>
        </p:nvPicPr>
        <p:blipFill>
          <a:blip r:embed="rId11"/>
          <a:srcRect t="22059" b="7352"/>
          <a:stretch>
            <a:fillRect/>
          </a:stretch>
        </p:blipFill>
        <p:spPr>
          <a:xfrm>
            <a:off x="5572132" y="5357826"/>
            <a:ext cx="1000132" cy="1000132"/>
          </a:xfrm>
          <a:prstGeom prst="rect">
            <a:avLst/>
          </a:prstGeom>
        </p:spPr>
      </p:pic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2313554" y="1027678"/>
            <a:ext cx="1044000" cy="1044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Rectangle 43"/>
          <p:cNvSpPr>
            <a:spLocks noChangeArrowheads="1"/>
          </p:cNvSpPr>
          <p:nvPr/>
        </p:nvSpPr>
        <p:spPr bwMode="auto">
          <a:xfrm>
            <a:off x="2313554" y="2143116"/>
            <a:ext cx="1044000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Rectangle 44"/>
          <p:cNvSpPr>
            <a:spLocks noChangeArrowheads="1"/>
          </p:cNvSpPr>
          <p:nvPr/>
        </p:nvSpPr>
        <p:spPr bwMode="auto">
          <a:xfrm>
            <a:off x="2313554" y="3214686"/>
            <a:ext cx="1044000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45"/>
          <p:cNvSpPr>
            <a:spLocks noChangeArrowheads="1"/>
          </p:cNvSpPr>
          <p:nvPr/>
        </p:nvSpPr>
        <p:spPr bwMode="auto">
          <a:xfrm>
            <a:off x="2357422" y="4286256"/>
            <a:ext cx="1000132" cy="100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5" name="Rectangle 46"/>
          <p:cNvSpPr>
            <a:spLocks noChangeArrowheads="1"/>
          </p:cNvSpPr>
          <p:nvPr/>
        </p:nvSpPr>
        <p:spPr bwMode="auto">
          <a:xfrm>
            <a:off x="2357422" y="5357826"/>
            <a:ext cx="1008000" cy="1044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47"/>
          <p:cNvSpPr>
            <a:spLocks noChangeArrowheads="1"/>
          </p:cNvSpPr>
          <p:nvPr/>
        </p:nvSpPr>
        <p:spPr bwMode="auto">
          <a:xfrm>
            <a:off x="3428992" y="107154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Rectangle 48"/>
          <p:cNvSpPr>
            <a:spLocks noChangeArrowheads="1"/>
          </p:cNvSpPr>
          <p:nvPr/>
        </p:nvSpPr>
        <p:spPr bwMode="auto">
          <a:xfrm>
            <a:off x="3428992" y="214311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Rectangle 49"/>
          <p:cNvSpPr>
            <a:spLocks noChangeArrowheads="1"/>
          </p:cNvSpPr>
          <p:nvPr/>
        </p:nvSpPr>
        <p:spPr bwMode="auto">
          <a:xfrm>
            <a:off x="3428992" y="321468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Rectangle 50"/>
          <p:cNvSpPr>
            <a:spLocks noChangeArrowheads="1"/>
          </p:cNvSpPr>
          <p:nvPr/>
        </p:nvSpPr>
        <p:spPr bwMode="auto">
          <a:xfrm>
            <a:off x="3428992" y="428625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Rectangle 51"/>
          <p:cNvSpPr>
            <a:spLocks noChangeArrowheads="1"/>
          </p:cNvSpPr>
          <p:nvPr/>
        </p:nvSpPr>
        <p:spPr bwMode="auto">
          <a:xfrm>
            <a:off x="3428992" y="535782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Rectangle 52"/>
          <p:cNvSpPr>
            <a:spLocks noChangeArrowheads="1"/>
          </p:cNvSpPr>
          <p:nvPr/>
        </p:nvSpPr>
        <p:spPr bwMode="auto">
          <a:xfrm>
            <a:off x="4500562" y="107154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53"/>
          <p:cNvSpPr>
            <a:spLocks noChangeArrowheads="1"/>
          </p:cNvSpPr>
          <p:nvPr/>
        </p:nvSpPr>
        <p:spPr bwMode="auto">
          <a:xfrm>
            <a:off x="4500562" y="214311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Rectangle 54"/>
          <p:cNvSpPr>
            <a:spLocks noChangeArrowheads="1"/>
          </p:cNvSpPr>
          <p:nvPr/>
        </p:nvSpPr>
        <p:spPr bwMode="auto">
          <a:xfrm>
            <a:off x="4500562" y="321468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Rectangle 55"/>
          <p:cNvSpPr>
            <a:spLocks noChangeArrowheads="1"/>
          </p:cNvSpPr>
          <p:nvPr/>
        </p:nvSpPr>
        <p:spPr bwMode="auto">
          <a:xfrm>
            <a:off x="4500562" y="428625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Rectangle 56"/>
          <p:cNvSpPr>
            <a:spLocks noChangeArrowheads="1"/>
          </p:cNvSpPr>
          <p:nvPr/>
        </p:nvSpPr>
        <p:spPr bwMode="auto">
          <a:xfrm>
            <a:off x="4500562" y="535782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Rectangle 57"/>
          <p:cNvSpPr>
            <a:spLocks noChangeArrowheads="1"/>
          </p:cNvSpPr>
          <p:nvPr/>
        </p:nvSpPr>
        <p:spPr bwMode="auto">
          <a:xfrm>
            <a:off x="5572132" y="107154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Rectangle 58"/>
          <p:cNvSpPr>
            <a:spLocks noChangeArrowheads="1"/>
          </p:cNvSpPr>
          <p:nvPr/>
        </p:nvSpPr>
        <p:spPr bwMode="auto">
          <a:xfrm>
            <a:off x="5572132" y="214311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Rectangle 59"/>
          <p:cNvSpPr>
            <a:spLocks noChangeArrowheads="1"/>
          </p:cNvSpPr>
          <p:nvPr/>
        </p:nvSpPr>
        <p:spPr bwMode="auto">
          <a:xfrm>
            <a:off x="5572132" y="321468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Rectangle 60"/>
          <p:cNvSpPr>
            <a:spLocks noChangeArrowheads="1"/>
          </p:cNvSpPr>
          <p:nvPr/>
        </p:nvSpPr>
        <p:spPr bwMode="auto">
          <a:xfrm>
            <a:off x="5572132" y="428625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Rectangle 61"/>
          <p:cNvSpPr>
            <a:spLocks noChangeArrowheads="1"/>
          </p:cNvSpPr>
          <p:nvPr/>
        </p:nvSpPr>
        <p:spPr bwMode="auto">
          <a:xfrm>
            <a:off x="5572132" y="535782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Rectangle 62"/>
          <p:cNvSpPr>
            <a:spLocks noChangeArrowheads="1"/>
          </p:cNvSpPr>
          <p:nvPr/>
        </p:nvSpPr>
        <p:spPr bwMode="auto">
          <a:xfrm>
            <a:off x="6643702" y="107154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Rectangle 63"/>
          <p:cNvSpPr>
            <a:spLocks noChangeArrowheads="1"/>
          </p:cNvSpPr>
          <p:nvPr/>
        </p:nvSpPr>
        <p:spPr bwMode="auto">
          <a:xfrm>
            <a:off x="6643702" y="214311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6643702" y="321468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Rectangle 65"/>
          <p:cNvSpPr>
            <a:spLocks noChangeArrowheads="1"/>
          </p:cNvSpPr>
          <p:nvPr/>
        </p:nvSpPr>
        <p:spPr bwMode="auto">
          <a:xfrm>
            <a:off x="6643702" y="428625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Rectangle 66"/>
          <p:cNvSpPr>
            <a:spLocks noChangeArrowheads="1"/>
          </p:cNvSpPr>
          <p:nvPr/>
        </p:nvSpPr>
        <p:spPr bwMode="auto">
          <a:xfrm>
            <a:off x="6643702" y="5357826"/>
            <a:ext cx="1000132" cy="10001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Г3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39"/>
            <a:ext cx="8229600" cy="1071571"/>
          </a:xfrm>
        </p:spPr>
        <p:txBody>
          <a:bodyPr/>
          <a:lstStyle/>
          <a:p>
            <a:pPr>
              <a:buNone/>
            </a:pPr>
            <a:r>
              <a:rPr lang="be-BY" b="1" dirty="0" smtClean="0"/>
              <a:t>Як яшчэ называюць беларусы маргарытку?    </a:t>
            </a:r>
            <a:endParaRPr lang="ru-RU" b="1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4071942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Стакротка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Г4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071678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ВІНШУЕМ</a:t>
            </a:r>
            <a:r>
              <a:rPr lang="ru-RU" sz="5400" b="1" cap="none" spc="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!</a:t>
            </a:r>
            <a:endParaRPr lang="ru-RU" sz="5400" b="1" cap="none" spc="0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одержимое 4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178595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Вы </a:t>
            </a:r>
            <a:r>
              <a:rPr lang="ru-RU" sz="4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атрымал</a:t>
            </a:r>
            <a:r>
              <a:rPr lang="be-BY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і </a:t>
            </a:r>
            <a:r>
              <a:rPr lang="be-BY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10</a:t>
            </a:r>
            <a:r>
              <a:rPr lang="be-BY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балаў</a:t>
            </a:r>
            <a:endParaRPr lang="ru-RU" sz="4000" b="1" spc="50" dirty="0" smtClean="0">
              <a:ln w="1143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Г5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1"/>
            <a:ext cx="7615262" cy="1757361"/>
          </a:xfrm>
        </p:spPr>
        <p:txBody>
          <a:bodyPr/>
          <a:lstStyle/>
          <a:p>
            <a:pPr marL="0" indent="342900" algn="ctr">
              <a:spcBef>
                <a:spcPts val="0"/>
              </a:spcBef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Як называецца самы напружаны момант у творы?  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3929066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Кульмінацыя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Д1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285992"/>
            <a:ext cx="4643470" cy="1000132"/>
          </a:xfrm>
        </p:spPr>
        <p:txBody>
          <a:bodyPr/>
          <a:lstStyle/>
          <a:p>
            <a:pPr lvl="0"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Што такое абразок?   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385762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Невялікая п’еса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Д2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785926"/>
            <a:ext cx="7072362" cy="1614485"/>
          </a:xfrm>
        </p:spPr>
        <p:txBody>
          <a:bodyPr/>
          <a:lstStyle/>
          <a:p>
            <a:pPr marL="0" lvl="0" indent="342900" algn="ctr">
              <a:spcBef>
                <a:spcPts val="0"/>
              </a:spcBef>
              <a:buNone/>
            </a:pPr>
            <a:r>
              <a:rPr lang="be-BY" b="1" dirty="0" smtClean="0"/>
              <a:t>Як называецца прыдуманае імя і прозвішча, якімі аўтары падпісваюць свае творы?  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4214818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Псеўданім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Д3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071678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ВІНШУЕМ</a:t>
            </a:r>
            <a:r>
              <a:rPr lang="ru-RU" sz="5400" b="1" cap="none" spc="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!</a:t>
            </a:r>
            <a:endParaRPr lang="ru-RU" sz="5400" b="1" cap="none" spc="0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одержимое 4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178595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Вы </a:t>
            </a:r>
            <a:r>
              <a:rPr lang="ru-RU" sz="4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атрымал</a:t>
            </a:r>
            <a:r>
              <a:rPr lang="be-BY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і </a:t>
            </a:r>
            <a:r>
              <a:rPr lang="be-BY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10</a:t>
            </a:r>
            <a:r>
              <a:rPr lang="be-BY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балаў</a:t>
            </a:r>
            <a:endParaRPr lang="ru-RU" sz="4000" b="1" spc="50" dirty="0" smtClean="0">
              <a:ln w="1143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Д4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143116"/>
            <a:ext cx="6572296" cy="1071571"/>
          </a:xfrm>
        </p:spPr>
        <p:txBody>
          <a:bodyPr/>
          <a:lstStyle/>
          <a:p>
            <a:pPr lvl="0">
              <a:buNone/>
            </a:pPr>
            <a:r>
              <a:rPr lang="be-BY" b="1" dirty="0" smtClean="0"/>
              <a:t>Каго раней называлі дарэктарам?  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3714752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Наёмнага настаўніка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Д5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928801"/>
            <a:ext cx="7686700" cy="1571637"/>
          </a:xfrm>
        </p:spPr>
        <p:txBody>
          <a:bodyPr/>
          <a:lstStyle/>
          <a:p>
            <a:pPr marL="0" indent="342900" algn="ctr">
              <a:spcBef>
                <a:spcPts val="0"/>
              </a:spcBef>
              <a:buNone/>
            </a:pPr>
            <a:r>
              <a:rPr lang="be-BY" b="1" dirty="0" smtClean="0"/>
              <a:t>Якія дзве літары беларускага алфавіта можна з’есці?</a:t>
            </a:r>
            <a:endParaRPr lang="ru-RU" b="1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407194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“КА ША”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А1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1000131"/>
          </a:xfrm>
        </p:spPr>
        <p:txBody>
          <a:bodyPr/>
          <a:lstStyle/>
          <a:p>
            <a:pPr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Вядомая асветніца зямлі беларускай?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446" y="5929330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latin typeface="Arial Black" pitchFamily="34" charset="0"/>
                <a:hlinkClick r:id="rId2" action="ppaction://hlinksldjump"/>
              </a:rPr>
              <a:t>ПОЛЕ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3714752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Еўфрасіння Полацкая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А2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ru-RU" sz="3200" dirty="0" smtClean="0">
                <a:latin typeface="Arial Black" pitchFamily="34" charset="0"/>
                <a:hlinkClick r:id="rId2" action="ppaction://hlinksldjump"/>
              </a:rPr>
              <a:t>ПОЛЕ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1928802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e-BY" sz="3200" b="1" dirty="0" smtClean="0">
                <a:latin typeface="Arial" pitchFamily="34" charset="0"/>
                <a:cs typeface="Arial" pitchFamily="34" charset="0"/>
              </a:rPr>
              <a:t>Каго мы называем беларускім першадрукаром? 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407194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>
                <a:cs typeface="Arial" pitchFamily="34" charset="0"/>
              </a:rPr>
              <a:t>Францыск Скарына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А3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1000132"/>
          </a:xfrm>
        </p:spPr>
        <p:txBody>
          <a:bodyPr/>
          <a:lstStyle/>
          <a:p>
            <a:pPr lvl="0"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Што адгукаецца, але не называецца? 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364331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Рэха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А4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1609"/>
          </a:xfrm>
        </p:spPr>
        <p:txBody>
          <a:bodyPr/>
          <a:lstStyle/>
          <a:p>
            <a:pPr marL="0" lvl="0" indent="342900" algn="ctr">
              <a:spcBef>
                <a:spcPts val="0"/>
              </a:spcBef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Закончыце прымаўку: “Не той сябра, хто мёдам мажа….,  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3714752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а той, хто праўду кажа” 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А5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178595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Вы </a:t>
            </a:r>
            <a:r>
              <a:rPr lang="ru-RU" sz="4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атрымал</a:t>
            </a:r>
            <a:r>
              <a:rPr lang="be-BY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і </a:t>
            </a:r>
            <a:r>
              <a:rPr lang="be-BY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10</a:t>
            </a:r>
            <a:r>
              <a:rPr lang="be-BY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балаў</a:t>
            </a:r>
            <a:endParaRPr lang="ru-RU" sz="4000" b="1" spc="50" dirty="0" smtClean="0">
              <a:ln w="1143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6072198" y="5916059"/>
            <a:ext cx="257176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2071678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ВІНШУЕМ</a:t>
            </a:r>
            <a:r>
              <a:rPr lang="ru-RU" sz="5400" b="1" cap="none" spc="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!</a:t>
            </a:r>
            <a:endParaRPr lang="ru-RU" sz="5400" b="1" cap="none" spc="0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Б1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1685923"/>
          </a:xfrm>
        </p:spPr>
        <p:txBody>
          <a:bodyPr/>
          <a:lstStyle/>
          <a:p>
            <a:pPr marL="0" lvl="0" indent="342900">
              <a:spcBef>
                <a:spcPts val="0"/>
              </a:spcBef>
              <a:buNone/>
            </a:pPr>
            <a:r>
              <a:rPr lang="be-BY" b="1" dirty="0" smtClean="0">
                <a:latin typeface="Arial" pitchFamily="34" charset="0"/>
                <a:cs typeface="Arial" pitchFamily="34" charset="0"/>
              </a:rPr>
              <a:t>Назавіце твор і аўтара па яго героях: Галіна, Васілёк, Барына  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4071942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/>
              <a:t>М. Танк “Ля вогнішч начлежных”</a:t>
            </a:r>
            <a:endParaRPr lang="ru-RU" sz="36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Б2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6500826" y="5857892"/>
            <a:ext cx="222880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  <a:hlinkClick r:id="rId2" action="ppaction://hlinksldjump"/>
              </a:rPr>
              <a:t>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071678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ВІНШУЕМ</a:t>
            </a:r>
            <a:r>
              <a:rPr lang="ru-RU" sz="5400" b="1" cap="none" spc="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!</a:t>
            </a:r>
            <a:endParaRPr lang="ru-RU" sz="5400" b="1" cap="none" spc="0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одержимое 4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178595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Вы </a:t>
            </a:r>
            <a:r>
              <a:rPr lang="ru-RU" sz="4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атрымал</a:t>
            </a:r>
            <a:r>
              <a:rPr lang="be-BY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і </a:t>
            </a:r>
            <a:r>
              <a:rPr lang="be-BY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10</a:t>
            </a:r>
            <a:r>
              <a:rPr lang="be-BY" sz="4000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балаў</a:t>
            </a:r>
            <a:endParaRPr lang="ru-RU" sz="4000" b="1" spc="50" dirty="0" smtClean="0">
              <a:ln w="1143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337</Words>
  <Application>Microsoft Office PowerPoint</Application>
  <PresentationFormat>Экран (4:3)</PresentationFormat>
  <Paragraphs>115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А1</vt:lpstr>
      <vt:lpstr>А2</vt:lpstr>
      <vt:lpstr>А3</vt:lpstr>
      <vt:lpstr>А4</vt:lpstr>
      <vt:lpstr>А5</vt:lpstr>
      <vt:lpstr>Б1</vt:lpstr>
      <vt:lpstr>Б2</vt:lpstr>
      <vt:lpstr>Б3</vt:lpstr>
      <vt:lpstr>Б4</vt:lpstr>
      <vt:lpstr>Б5</vt:lpstr>
      <vt:lpstr>В1</vt:lpstr>
      <vt:lpstr>В2</vt:lpstr>
      <vt:lpstr>В3</vt:lpstr>
      <vt:lpstr>В4</vt:lpstr>
      <vt:lpstr>В5</vt:lpstr>
      <vt:lpstr>Г1</vt:lpstr>
      <vt:lpstr>Г2</vt:lpstr>
      <vt:lpstr>Г3</vt:lpstr>
      <vt:lpstr>Г4</vt:lpstr>
      <vt:lpstr>Г5</vt:lpstr>
      <vt:lpstr>Д1</vt:lpstr>
      <vt:lpstr>Д2</vt:lpstr>
      <vt:lpstr>Д3</vt:lpstr>
      <vt:lpstr>Д4</vt:lpstr>
      <vt:lpstr>Д5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User</cp:lastModifiedBy>
  <cp:revision>25</cp:revision>
  <dcterms:created xsi:type="dcterms:W3CDTF">2013-04-09T10:23:12Z</dcterms:created>
  <dcterms:modified xsi:type="dcterms:W3CDTF">2014-10-14T14:19:08Z</dcterms:modified>
</cp:coreProperties>
</file>