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3" r:id="rId6"/>
    <p:sldId id="265" r:id="rId7"/>
    <p:sldId id="267" r:id="rId8"/>
    <p:sldId id="269" r:id="rId9"/>
    <p:sldId id="271" r:id="rId10"/>
    <p:sldId id="273" r:id="rId11"/>
    <p:sldId id="276" r:id="rId12"/>
    <p:sldId id="277" r:id="rId13"/>
    <p:sldId id="280" r:id="rId14"/>
    <p:sldId id="282" r:id="rId15"/>
    <p:sldId id="284" r:id="rId16"/>
    <p:sldId id="286" r:id="rId17"/>
    <p:sldId id="288" r:id="rId18"/>
    <p:sldId id="290" r:id="rId19"/>
    <p:sldId id="292" r:id="rId20"/>
    <p:sldId id="294" r:id="rId21"/>
    <p:sldId id="296" r:id="rId22"/>
    <p:sldId id="298" r:id="rId23"/>
    <p:sldId id="300" r:id="rId24"/>
    <p:sldId id="302" r:id="rId25"/>
    <p:sldId id="304" r:id="rId26"/>
    <p:sldId id="260" r:id="rId27"/>
    <p:sldId id="262" r:id="rId28"/>
    <p:sldId id="264" r:id="rId29"/>
    <p:sldId id="266" r:id="rId30"/>
    <p:sldId id="268" r:id="rId31"/>
    <p:sldId id="270" r:id="rId32"/>
    <p:sldId id="272" r:id="rId33"/>
    <p:sldId id="274" r:id="rId34"/>
    <p:sldId id="275" r:id="rId35"/>
    <p:sldId id="278" r:id="rId36"/>
    <p:sldId id="279" r:id="rId37"/>
    <p:sldId id="281" r:id="rId38"/>
    <p:sldId id="283" r:id="rId39"/>
    <p:sldId id="285" r:id="rId40"/>
    <p:sldId id="287" r:id="rId41"/>
    <p:sldId id="289" r:id="rId42"/>
    <p:sldId id="291" r:id="rId43"/>
    <p:sldId id="293" r:id="rId44"/>
    <p:sldId id="295" r:id="rId45"/>
    <p:sldId id="297" r:id="rId46"/>
    <p:sldId id="299" r:id="rId47"/>
    <p:sldId id="301" r:id="rId48"/>
    <p:sldId id="303" r:id="rId4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9A042-2CC0-44EF-8171-CC115877EADF}" type="datetimeFigureOut">
              <a:rPr lang="ru-RU" smtClean="0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30A54-A71E-4DA5-ADBA-02DC31462B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B656EA-132E-4E49-8854-99B34FC7301C}" type="datetimeFigureOut">
              <a:rPr lang="ru-RU" smtClean="0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2AE67-9D9E-413E-8FEC-70FA5A326D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B82C3A-215F-4E00-B382-F3FCC377F440}" type="datetimeFigureOut">
              <a:rPr lang="ru-RU" smtClean="0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6856A-BCFF-46AF-9263-2EC5CCC239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31BBAD-74B4-4CC1-A780-D6AAB484B50C}" type="datetimeFigureOut">
              <a:rPr lang="ru-RU" smtClean="0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13D5C-57F2-44C6-84AF-1C3CDD70E4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8FECD-63DB-429D-922A-69C1BEF61C5D}" type="datetimeFigureOut">
              <a:rPr lang="ru-RU" smtClean="0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3820CB6B-6A10-41D2-99A2-776E3D4AA2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66CA42-BF3C-4800-80CD-A7CC206C417A}" type="datetimeFigureOut">
              <a:rPr lang="ru-RU" smtClean="0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1338C4-6913-489F-9D4B-94DE8BD2C6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D15C4E-DE64-4CE6-B588-35AED0A0146E}" type="datetimeFigureOut">
              <a:rPr lang="ru-RU" smtClean="0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74900-8447-498D-8FAF-7CAC031777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0AE9F0-6973-4CE6-89AA-0D6C5237E295}" type="datetimeFigureOut">
              <a:rPr lang="ru-RU" smtClean="0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3CF56-BFA6-4758-92A6-1BEFA1180E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8A0B7B-A24E-4FCB-96F8-2BEC269D2614}" type="datetimeFigureOut">
              <a:rPr lang="ru-RU" smtClean="0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A732A-F337-4EA6-BD57-73EE5017C4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6F3848-B06A-446C-BEC2-0821AAD7C2F9}" type="datetimeFigureOut">
              <a:rPr lang="ru-RU" smtClean="0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2E1F4-B71D-453B-8E08-0A16252828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B6BEB9-73E7-4802-8F25-AA4F37DE73B7}" type="datetimeFigureOut">
              <a:rPr lang="ru-RU" smtClean="0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1E140-661F-4728-9410-0B41EF32F5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540E494-A6F6-4FB7-854B-267983CB507D}" type="datetimeFigureOut">
              <a:rPr lang="ru-RU" smtClean="0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3C346A2F-F8DE-43B1-829F-367A3E8613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6.xml"/><Relationship Id="rId18" Type="http://schemas.openxmlformats.org/officeDocument/2006/relationships/slide" Target="slide18.xml"/><Relationship Id="rId3" Type="http://schemas.openxmlformats.org/officeDocument/2006/relationships/slide" Target="slide24.xml"/><Relationship Id="rId21" Type="http://schemas.openxmlformats.org/officeDocument/2006/relationships/slide" Target="slide17.xml"/><Relationship Id="rId7" Type="http://schemas.openxmlformats.org/officeDocument/2006/relationships/slide" Target="slide22.xml"/><Relationship Id="rId12" Type="http://schemas.openxmlformats.org/officeDocument/2006/relationships/slide" Target="slide20.xml"/><Relationship Id="rId17" Type="http://schemas.openxmlformats.org/officeDocument/2006/relationships/slide" Target="slide10.xml"/><Relationship Id="rId2" Type="http://schemas.openxmlformats.org/officeDocument/2006/relationships/slide" Target="slide25.xml"/><Relationship Id="rId16" Type="http://schemas.openxmlformats.org/officeDocument/2006/relationships/slide" Target="slide5.xml"/><Relationship Id="rId20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12.xml"/><Relationship Id="rId24" Type="http://schemas.openxmlformats.org/officeDocument/2006/relationships/slide" Target="slide16.xml"/><Relationship Id="rId5" Type="http://schemas.openxmlformats.org/officeDocument/2006/relationships/slide" Target="slide23.xml"/><Relationship Id="rId15" Type="http://schemas.openxmlformats.org/officeDocument/2006/relationships/slide" Target="slide19.xml"/><Relationship Id="rId23" Type="http://schemas.openxmlformats.org/officeDocument/2006/relationships/slide" Target="slide8.xml"/><Relationship Id="rId10" Type="http://schemas.openxmlformats.org/officeDocument/2006/relationships/slide" Target="slide7.xml"/><Relationship Id="rId19" Type="http://schemas.openxmlformats.org/officeDocument/2006/relationships/slide" Target="slide4.xml"/><Relationship Id="rId4" Type="http://schemas.openxmlformats.org/officeDocument/2006/relationships/slide" Target="slide15.xml"/><Relationship Id="rId9" Type="http://schemas.openxmlformats.org/officeDocument/2006/relationships/slide" Target="slide21.xml"/><Relationship Id="rId14" Type="http://schemas.openxmlformats.org/officeDocument/2006/relationships/slide" Target="slide11.xml"/><Relationship Id="rId22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1556792"/>
            <a:ext cx="892899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6000" b="1" dirty="0" smtClean="0">
                <a:ln w="28575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«САМЫ РАЗУМНЫ»</a:t>
            </a:r>
          </a:p>
          <a:p>
            <a:pPr algn="ctr"/>
            <a:endParaRPr lang="be-BY" sz="6000" b="1" dirty="0">
              <a:ln w="28575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e-BY" sz="3600" b="1" dirty="0" smtClean="0">
                <a:ln w="28575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інтэрактыўная гульня па беларускай літаратуры, 6 клас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642714"/>
              </p:ext>
            </p:extLst>
          </p:nvPr>
        </p:nvGraphicFramePr>
        <p:xfrm>
          <a:off x="4298906" y="26064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dirty="0" smtClean="0"/>
                        <a:t> ?</a:t>
                      </a:r>
                      <a:endParaRPr lang="ru-RU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452320" y="5949280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АДКАЗ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917" y="1658124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>
              <a:buNone/>
            </a:pPr>
            <a:r>
              <a:rPr lang="be-BY" sz="3200" b="1" dirty="0">
                <a:cs typeface="Calibri" pitchFamily="34" charset="0"/>
              </a:rPr>
              <a:t>Назавіце твор і аўтара па яго героях: Ірка, бацька, </a:t>
            </a:r>
            <a:r>
              <a:rPr lang="be-BY" sz="3200" b="1" dirty="0" smtClean="0">
                <a:cs typeface="Calibri" pitchFamily="34" charset="0"/>
              </a:rPr>
              <a:t>алені.</a:t>
            </a:r>
            <a:endParaRPr lang="ru-RU" sz="3200" b="1" dirty="0">
              <a:cs typeface="Calibri" pitchFamily="34" charset="0"/>
            </a:endParaRPr>
          </a:p>
          <a:p>
            <a:pPr marL="0" indent="0" algn="ctr">
              <a:buNone/>
            </a:pPr>
            <a:r>
              <a:rPr lang="be-BY" sz="3200" dirty="0"/>
              <a:t> 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3328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520754"/>
              </p:ext>
            </p:extLst>
          </p:nvPr>
        </p:nvGraphicFramePr>
        <p:xfrm>
          <a:off x="4298906" y="26064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dirty="0" smtClean="0"/>
                        <a:t> ?</a:t>
                      </a:r>
                      <a:endParaRPr lang="ru-RU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668344" y="6021288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АДКАЗ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916832"/>
            <a:ext cx="885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>
              <a:buNone/>
            </a:pPr>
            <a:r>
              <a:rPr lang="be-BY" sz="3200" b="1" dirty="0" smtClean="0">
                <a:latin typeface="Arial" pitchFamily="34" charset="0"/>
                <a:cs typeface="Arial" pitchFamily="34" charset="0"/>
              </a:rPr>
              <a:t>Як называецца ў літаратуры апісанне </a:t>
            </a:r>
            <a:r>
              <a:rPr lang="be-BY" sz="3200" b="1" dirty="0">
                <a:latin typeface="Arial" pitchFamily="34" charset="0"/>
                <a:cs typeface="Arial" pitchFamily="34" charset="0"/>
              </a:rPr>
              <a:t>знешняга выгляду героя, якое характарызуе яго як чалавека?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2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378858"/>
              </p:ext>
            </p:extLst>
          </p:nvPr>
        </p:nvGraphicFramePr>
        <p:xfrm>
          <a:off x="4298906" y="26064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dirty="0" smtClean="0"/>
                        <a:t> ?</a:t>
                      </a:r>
                      <a:endParaRPr lang="ru-RU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452320" y="5949280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АДКАЗ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7991" y="1484784"/>
            <a:ext cx="6624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ctr">
              <a:buNone/>
            </a:pPr>
            <a:r>
              <a:rPr lang="be-BY" sz="3200" b="1" dirty="0">
                <a:latin typeface="Arial" pitchFamily="34" charset="0"/>
                <a:cs typeface="Arial" pitchFamily="34" charset="0"/>
              </a:rPr>
              <a:t>Працягніце народную </a:t>
            </a:r>
            <a:r>
              <a:rPr lang="be-BY" sz="3200" b="1" dirty="0" smtClean="0">
                <a:latin typeface="Arial" pitchFamily="34" charset="0"/>
                <a:cs typeface="Arial" pitchFamily="34" charset="0"/>
              </a:rPr>
              <a:t>прыкмету</a:t>
            </a:r>
            <a:r>
              <a:rPr lang="be-BY" sz="3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be-BY" sz="3200" b="1" dirty="0" smtClean="0">
                <a:latin typeface="Arial" pitchFamily="34" charset="0"/>
                <a:cs typeface="Arial" pitchFamily="34" charset="0"/>
              </a:rPr>
              <a:t>«Май </a:t>
            </a:r>
            <a:r>
              <a:rPr lang="be-BY" sz="3200" b="1" dirty="0">
                <a:latin typeface="Arial" pitchFamily="34" charset="0"/>
                <a:cs typeface="Arial" pitchFamily="34" charset="0"/>
              </a:rPr>
              <a:t>дажджлівы </a:t>
            </a:r>
            <a:r>
              <a:rPr lang="be-BY" sz="3200" b="1" dirty="0" smtClean="0">
                <a:latin typeface="Arial" pitchFamily="34" charset="0"/>
                <a:cs typeface="Arial" pitchFamily="34" charset="0"/>
              </a:rPr>
              <a:t>-….»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64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220390"/>
              </p:ext>
            </p:extLst>
          </p:nvPr>
        </p:nvGraphicFramePr>
        <p:xfrm>
          <a:off x="4298906" y="26064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dirty="0" smtClean="0"/>
                        <a:t> ?</a:t>
                      </a:r>
                      <a:endParaRPr lang="ru-RU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596336" y="6093296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АДКАЗ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82539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3600" b="1" dirty="0" smtClean="0"/>
              <a:t>Як называецца народны лялечны тэатр,</a:t>
            </a:r>
          </a:p>
          <a:p>
            <a:r>
              <a:rPr lang="be-BY" sz="3600" b="1" dirty="0" smtClean="0"/>
              <a:t> вядомы на Беларусі  з 16 стагоддзя?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29549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057915"/>
              </p:ext>
            </p:extLst>
          </p:nvPr>
        </p:nvGraphicFramePr>
        <p:xfrm>
          <a:off x="4298906" y="26064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dirty="0" smtClean="0"/>
                        <a:t> ?</a:t>
                      </a:r>
                      <a:endParaRPr lang="ru-RU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596336" y="6093296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АДКАЗ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908719"/>
            <a:ext cx="8028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200" b="1" dirty="0" smtClean="0"/>
              <a:t>Якую рэальную гістарычную асобу апісаў Лявон Случанін у сваім вершы?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2492896"/>
            <a:ext cx="597028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2800" dirty="0" smtClean="0"/>
              <a:t>Залацістыя косы ёй сонца дало, </a:t>
            </a:r>
          </a:p>
          <a:p>
            <a:r>
              <a:rPr lang="be-BY" sz="2800" dirty="0" smtClean="0"/>
              <a:t>Дало неба ёй сінія вочы;</a:t>
            </a:r>
          </a:p>
          <a:p>
            <a:r>
              <a:rPr lang="be-BY" sz="2800" dirty="0" smtClean="0"/>
              <a:t>На квяцістым лугу за вішнёвым сялом</a:t>
            </a:r>
          </a:p>
          <a:p>
            <a:r>
              <a:rPr lang="be-BY" sz="2800" dirty="0" smtClean="0"/>
              <a:t>Дала лілія стан ёй дзявочы.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4377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963922"/>
              </p:ext>
            </p:extLst>
          </p:nvPr>
        </p:nvGraphicFramePr>
        <p:xfrm>
          <a:off x="4298906" y="26064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dirty="0" smtClean="0"/>
                        <a:t> ?</a:t>
                      </a:r>
                      <a:endParaRPr lang="ru-RU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596336" y="6093296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АДКАЗ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635677"/>
            <a:ext cx="85535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200" b="1" dirty="0" smtClean="0"/>
              <a:t>Назавіце сапраўднае імя і прозвішча</a:t>
            </a:r>
          </a:p>
          <a:p>
            <a:pPr algn="ctr"/>
            <a:r>
              <a:rPr lang="be-BY" sz="3200" b="1" dirty="0" smtClean="0"/>
              <a:t>Янкі Купалы.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6000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139162"/>
              </p:ext>
            </p:extLst>
          </p:nvPr>
        </p:nvGraphicFramePr>
        <p:xfrm>
          <a:off x="4298906" y="26064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dirty="0" smtClean="0"/>
                        <a:t> ?</a:t>
                      </a:r>
                      <a:endParaRPr lang="ru-RU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596336" y="6093296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АДКАЗ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1187" y="1196752"/>
            <a:ext cx="77777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>
              <a:buNone/>
            </a:pPr>
            <a:r>
              <a:rPr lang="be-BY" sz="3200" b="1" dirty="0" smtClean="0">
                <a:latin typeface="Arial" pitchFamily="34" charset="0"/>
                <a:cs typeface="Arial" pitchFamily="34" charset="0"/>
              </a:rPr>
              <a:t>Як называецца старажытны народны аповед</a:t>
            </a:r>
          </a:p>
          <a:p>
            <a:pPr marL="0" lvl="0" indent="0" algn="ctr">
              <a:buNone/>
            </a:pPr>
            <a:r>
              <a:rPr lang="be-BY" sz="3200" b="1" dirty="0" smtClean="0">
                <a:latin typeface="Arial" pitchFamily="34" charset="0"/>
                <a:cs typeface="Arial" pitchFamily="34" charset="0"/>
              </a:rPr>
              <a:t> пра паходжанне свету, жыццё прыроды і чалавека?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15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253262"/>
              </p:ext>
            </p:extLst>
          </p:nvPr>
        </p:nvGraphicFramePr>
        <p:xfrm>
          <a:off x="4298906" y="26064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dirty="0" smtClean="0"/>
                        <a:t> ?</a:t>
                      </a:r>
                      <a:endParaRPr lang="ru-RU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596336" y="6093296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АДКАЗ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196752"/>
            <a:ext cx="7728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2800" b="1" dirty="0" smtClean="0"/>
              <a:t>Назавіце аўтара і яго твор па наступных радках: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2492896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2400" i="1" dirty="0" smtClean="0"/>
              <a:t>Калі марнею ад нягод</a:t>
            </a:r>
          </a:p>
          <a:p>
            <a:pPr algn="ctr"/>
            <a:r>
              <a:rPr lang="be-BY" sz="2400" i="1" dirty="0" smtClean="0"/>
              <a:t>І сэрцу цесна,</a:t>
            </a:r>
          </a:p>
          <a:p>
            <a:pPr algn="ctr"/>
            <a:r>
              <a:rPr lang="be-BY" sz="2400" i="1" dirty="0"/>
              <a:t>Я</a:t>
            </a:r>
            <a:r>
              <a:rPr lang="be-BY" sz="2400" i="1" dirty="0" smtClean="0"/>
              <a:t> ўспамінаю радавод </a:t>
            </a:r>
          </a:p>
          <a:p>
            <a:pPr algn="ctr"/>
            <a:r>
              <a:rPr lang="be-BY" sz="2400" i="1" dirty="0" smtClean="0"/>
              <a:t>І продкаў песні.</a:t>
            </a:r>
          </a:p>
          <a:p>
            <a:pPr marL="342900" indent="-342900">
              <a:buAutoNum type="arabicParenR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9458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155357"/>
              </p:ext>
            </p:extLst>
          </p:nvPr>
        </p:nvGraphicFramePr>
        <p:xfrm>
          <a:off x="4298906" y="26064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dirty="0" smtClean="0"/>
                        <a:t> ?</a:t>
                      </a:r>
                      <a:endParaRPr lang="ru-RU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740352" y="6210557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АДКАЗ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554" y="1988840"/>
            <a:ext cx="8507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be-BY" sz="3200" b="1" dirty="0">
                <a:latin typeface="Arial" pitchFamily="34" charset="0"/>
                <a:cs typeface="Arial" pitchFamily="34" charset="0"/>
              </a:rPr>
              <a:t>Закончыце прыказку: </a:t>
            </a:r>
            <a:r>
              <a:rPr lang="be-BY" sz="3200" b="1" dirty="0" smtClean="0">
                <a:latin typeface="Arial" pitchFamily="34" charset="0"/>
                <a:cs typeface="Arial" pitchFamily="34" charset="0"/>
              </a:rPr>
              <a:t>«Было </a:t>
            </a:r>
            <a:r>
              <a:rPr lang="be-BY" sz="3200" b="1" dirty="0">
                <a:latin typeface="Arial" pitchFamily="34" charset="0"/>
                <a:cs typeface="Arial" pitchFamily="34" charset="0"/>
              </a:rPr>
              <a:t>б балота</a:t>
            </a:r>
            <a:r>
              <a:rPr lang="be-BY" sz="3200" b="1" dirty="0" smtClean="0">
                <a:latin typeface="Arial" pitchFamily="34" charset="0"/>
                <a:cs typeface="Arial" pitchFamily="34" charset="0"/>
              </a:rPr>
              <a:t>..,»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5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877065"/>
              </p:ext>
            </p:extLst>
          </p:nvPr>
        </p:nvGraphicFramePr>
        <p:xfrm>
          <a:off x="4298906" y="26064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dirty="0" smtClean="0"/>
                        <a:t> ?</a:t>
                      </a:r>
                      <a:endParaRPr lang="ru-RU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742973" y="6025891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АДКАЗ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955883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>
              <a:buNone/>
            </a:pPr>
            <a:r>
              <a:rPr lang="be-BY" sz="3200" b="1" dirty="0">
                <a:latin typeface="Arial" pitchFamily="34" charset="0"/>
                <a:cs typeface="Arial" pitchFamily="34" charset="0"/>
              </a:rPr>
              <a:t>Назавіце твор і аўтара па яго героях: Насцечка, Серж</a:t>
            </a:r>
            <a:r>
              <a:rPr lang="be-BY" sz="3200" b="1" dirty="0" smtClean="0">
                <a:latin typeface="Arial" pitchFamily="34" charset="0"/>
                <a:cs typeface="Arial" pitchFamily="34" charset="0"/>
              </a:rPr>
              <a:t>, Закрэўскі.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34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079059"/>
              </p:ext>
            </p:extLst>
          </p:nvPr>
        </p:nvGraphicFramePr>
        <p:xfrm>
          <a:off x="1619672" y="260648"/>
          <a:ext cx="6120680" cy="6215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2278"/>
                <a:gridCol w="2096124"/>
                <a:gridCol w="2012278"/>
              </a:tblGrid>
              <a:tr h="658372">
                <a:tc rowSpan="2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 Black" pitchFamily="34" charset="0"/>
                          <a:hlinkClick r:id="rId2" action="ppaction://hlinksldjump"/>
                        </a:rPr>
                        <a:t>4</a:t>
                      </a:r>
                      <a:r>
                        <a:rPr lang="ru-RU" sz="2400" b="0" dirty="0" smtClean="0">
                          <a:latin typeface="Arial Black" pitchFamily="34" charset="0"/>
                          <a:hlinkClick r:id="rId2" action="ppaction://hlinksldjump"/>
                        </a:rPr>
                        <a:t>0</a:t>
                      </a:r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637772">
                <a:tc gridSpan="2" vMerge="1"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 Black" pitchFamily="34" charset="0"/>
                          <a:hlinkClick r:id="rId3" action="ppaction://hlinksldjump"/>
                        </a:rPr>
                        <a:t>4</a:t>
                      </a:r>
                      <a:r>
                        <a:rPr lang="ru-RU" sz="2400" b="0" dirty="0" smtClean="0">
                          <a:latin typeface="Arial Black" pitchFamily="34" charset="0"/>
                          <a:hlinkClick r:id="rId3" action="ppaction://hlinksldjump"/>
                        </a:rPr>
                        <a:t>0</a:t>
                      </a:r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614924"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 Black" pitchFamily="34" charset="0"/>
                          <a:hlinkClick r:id="rId4" action="ppaction://hlinksldjump"/>
                        </a:rPr>
                        <a:t>5</a:t>
                      </a:r>
                      <a:r>
                        <a:rPr lang="ru-RU" sz="2400" b="0" dirty="0" smtClean="0">
                          <a:latin typeface="Arial Black" pitchFamily="34" charset="0"/>
                          <a:hlinkClick r:id="rId4" action="ppaction://hlinksldjump"/>
                        </a:rPr>
                        <a:t>0</a:t>
                      </a:r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 Black" pitchFamily="34" charset="0"/>
                          <a:hlinkClick r:id="rId5" action="ppaction://hlinksldjump"/>
                        </a:rPr>
                        <a:t>4</a:t>
                      </a:r>
                      <a:r>
                        <a:rPr lang="ru-RU" sz="2400" b="0" dirty="0" smtClean="0">
                          <a:latin typeface="Arial Black" pitchFamily="34" charset="0"/>
                          <a:hlinkClick r:id="rId5" action="ppaction://hlinksldjump"/>
                        </a:rPr>
                        <a:t>0</a:t>
                      </a:r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614924">
                <a:tc vMerge="1"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 Black" pitchFamily="34" charset="0"/>
                          <a:hlinkClick r:id="rId6" action="ppaction://hlinksldjump"/>
                        </a:rPr>
                        <a:t>5</a:t>
                      </a:r>
                      <a:r>
                        <a:rPr lang="ru-RU" sz="2400" b="0" dirty="0" smtClean="0">
                          <a:latin typeface="Arial Black" pitchFamily="34" charset="0"/>
                          <a:hlinkClick r:id="rId6" action="ppaction://hlinksldjump"/>
                        </a:rPr>
                        <a:t>0</a:t>
                      </a:r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 Black" pitchFamily="34" charset="0"/>
                          <a:hlinkClick r:id="rId7" action="ppaction://hlinksldjump"/>
                        </a:rPr>
                        <a:t>4</a:t>
                      </a:r>
                      <a:r>
                        <a:rPr lang="ru-RU" sz="2400" b="0" dirty="0" smtClean="0">
                          <a:latin typeface="Arial Black" pitchFamily="34" charset="0"/>
                          <a:hlinkClick r:id="rId7" action="ppaction://hlinksldjump"/>
                        </a:rPr>
                        <a:t>0</a:t>
                      </a:r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614924">
                <a:tc vMerge="1"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 Black" pitchFamily="34" charset="0"/>
                          <a:hlinkClick r:id="rId8" action="ppaction://hlinksldjump"/>
                        </a:rPr>
                        <a:t>5</a:t>
                      </a:r>
                      <a:r>
                        <a:rPr lang="ru-RU" sz="2400" b="0" dirty="0" smtClean="0">
                          <a:latin typeface="Arial Black" pitchFamily="34" charset="0"/>
                          <a:hlinkClick r:id="rId8" action="ppaction://hlinksldjump"/>
                        </a:rPr>
                        <a:t>0</a:t>
                      </a:r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 Black" pitchFamily="34" charset="0"/>
                          <a:hlinkClick r:id="rId9" action="ppaction://hlinksldjump"/>
                        </a:rPr>
                        <a:t>4</a:t>
                      </a:r>
                      <a:r>
                        <a:rPr lang="ru-RU" sz="2400" b="0" dirty="0" smtClean="0">
                          <a:latin typeface="Arial Black" pitchFamily="34" charset="0"/>
                          <a:hlinkClick r:id="rId9" action="ppaction://hlinksldjump"/>
                        </a:rPr>
                        <a:t>0</a:t>
                      </a:r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61492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 Black" pitchFamily="34" charset="0"/>
                          <a:hlinkClick r:id="rId10" action="ppaction://hlinksldjump"/>
                        </a:rPr>
                        <a:t>8</a:t>
                      </a:r>
                      <a:r>
                        <a:rPr lang="ru-RU" sz="2400" b="0" dirty="0" smtClean="0">
                          <a:latin typeface="Arial Black" pitchFamily="34" charset="0"/>
                          <a:hlinkClick r:id="rId10" action="ppaction://hlinksldjump"/>
                        </a:rPr>
                        <a:t>0</a:t>
                      </a:r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 Black" pitchFamily="34" charset="0"/>
                          <a:hlinkClick r:id="rId11" action="ppaction://hlinksldjump"/>
                        </a:rPr>
                        <a:t>5</a:t>
                      </a:r>
                      <a:r>
                        <a:rPr lang="ru-RU" sz="2400" b="0" dirty="0" smtClean="0">
                          <a:latin typeface="Arial Black" pitchFamily="34" charset="0"/>
                          <a:hlinkClick r:id="rId11" action="ppaction://hlinksldjump"/>
                        </a:rPr>
                        <a:t>0</a:t>
                      </a:r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 Black" pitchFamily="34" charset="0"/>
                          <a:hlinkClick r:id="rId12" action="ppaction://hlinksldjump"/>
                        </a:rPr>
                        <a:t>4</a:t>
                      </a:r>
                      <a:r>
                        <a:rPr lang="ru-RU" sz="2400" b="0" dirty="0" smtClean="0">
                          <a:latin typeface="Arial Black" pitchFamily="34" charset="0"/>
                          <a:hlinkClick r:id="rId12" action="ppaction://hlinksldjump"/>
                        </a:rPr>
                        <a:t>0</a:t>
                      </a:r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61492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 Black" pitchFamily="34" charset="0"/>
                          <a:hlinkClick r:id="rId13" action="ppaction://hlinksldjump"/>
                        </a:rPr>
                        <a:t>8</a:t>
                      </a:r>
                      <a:r>
                        <a:rPr lang="ru-RU" sz="2400" b="0" dirty="0" smtClean="0">
                          <a:latin typeface="Arial Black" pitchFamily="34" charset="0"/>
                          <a:hlinkClick r:id="rId13" action="ppaction://hlinksldjump"/>
                        </a:rPr>
                        <a:t>0</a:t>
                      </a:r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 Black" pitchFamily="34" charset="0"/>
                          <a:hlinkClick r:id="rId14" action="ppaction://hlinksldjump"/>
                        </a:rPr>
                        <a:t>5</a:t>
                      </a:r>
                      <a:r>
                        <a:rPr lang="ru-RU" sz="2400" b="0" dirty="0" smtClean="0">
                          <a:latin typeface="Arial Black" pitchFamily="34" charset="0"/>
                          <a:hlinkClick r:id="rId14" action="ppaction://hlinksldjump"/>
                        </a:rPr>
                        <a:t>0</a:t>
                      </a:r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 Black" pitchFamily="34" charset="0"/>
                          <a:hlinkClick r:id="rId15" action="ppaction://hlinksldjump"/>
                        </a:rPr>
                        <a:t>4</a:t>
                      </a:r>
                      <a:r>
                        <a:rPr lang="ru-RU" sz="2400" b="0" dirty="0" smtClean="0">
                          <a:latin typeface="Arial Black" pitchFamily="34" charset="0"/>
                          <a:hlinkClick r:id="rId15" action="ppaction://hlinksldjump"/>
                        </a:rPr>
                        <a:t>0</a:t>
                      </a:r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61492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 Black" pitchFamily="34" charset="0"/>
                          <a:hlinkClick r:id="rId16" action="ppaction://hlinksldjump"/>
                        </a:rPr>
                        <a:t>8</a:t>
                      </a:r>
                      <a:r>
                        <a:rPr lang="ru-RU" sz="2400" b="0" dirty="0" smtClean="0">
                          <a:latin typeface="Arial Black" pitchFamily="34" charset="0"/>
                          <a:hlinkClick r:id="rId16" action="ppaction://hlinksldjump"/>
                        </a:rPr>
                        <a:t>0</a:t>
                      </a:r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 Black" pitchFamily="34" charset="0"/>
                          <a:hlinkClick r:id="rId17" action="ppaction://hlinksldjump"/>
                        </a:rPr>
                        <a:t>5</a:t>
                      </a:r>
                      <a:r>
                        <a:rPr lang="ru-RU" sz="2400" b="0" dirty="0" smtClean="0">
                          <a:latin typeface="Arial Black" pitchFamily="34" charset="0"/>
                          <a:hlinkClick r:id="rId17" action="ppaction://hlinksldjump"/>
                        </a:rPr>
                        <a:t>0</a:t>
                      </a:r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 Black" pitchFamily="34" charset="0"/>
                          <a:hlinkClick r:id="rId18" action="ppaction://hlinksldjump"/>
                        </a:rPr>
                        <a:t>4</a:t>
                      </a:r>
                      <a:r>
                        <a:rPr lang="ru-RU" sz="2400" b="0" dirty="0" smtClean="0">
                          <a:latin typeface="Arial Black" pitchFamily="34" charset="0"/>
                          <a:hlinkClick r:id="rId18" action="ppaction://hlinksldjump"/>
                        </a:rPr>
                        <a:t>0</a:t>
                      </a:r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61492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 Black" pitchFamily="34" charset="0"/>
                          <a:hlinkClick r:id="rId19" action="ppaction://hlinksldjump"/>
                        </a:rPr>
                        <a:t>8</a:t>
                      </a:r>
                      <a:r>
                        <a:rPr lang="ru-RU" sz="2400" b="0" dirty="0" smtClean="0">
                          <a:latin typeface="Arial Black" pitchFamily="34" charset="0"/>
                          <a:hlinkClick r:id="rId19" action="ppaction://hlinksldjump"/>
                        </a:rPr>
                        <a:t>0</a:t>
                      </a:r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 Black" pitchFamily="34" charset="0"/>
                          <a:hlinkClick r:id="rId20" action="ppaction://hlinksldjump"/>
                        </a:rPr>
                        <a:t>5</a:t>
                      </a:r>
                      <a:r>
                        <a:rPr lang="ru-RU" sz="2400" b="0" dirty="0" smtClean="0">
                          <a:latin typeface="Arial Black" pitchFamily="34" charset="0"/>
                          <a:hlinkClick r:id="rId20" action="ppaction://hlinksldjump"/>
                        </a:rPr>
                        <a:t>0</a:t>
                      </a:r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 Black" pitchFamily="34" charset="0"/>
                          <a:hlinkClick r:id="rId21" action="ppaction://hlinksldjump"/>
                        </a:rPr>
                        <a:t>4</a:t>
                      </a:r>
                      <a:r>
                        <a:rPr lang="ru-RU" sz="2400" b="0" dirty="0" smtClean="0">
                          <a:latin typeface="Arial Black" pitchFamily="34" charset="0"/>
                          <a:hlinkClick r:id="rId21" action="ppaction://hlinksldjump"/>
                        </a:rPr>
                        <a:t>0</a:t>
                      </a:r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61492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 Black" pitchFamily="34" charset="0"/>
                          <a:hlinkClick r:id="rId22" action="ppaction://hlinksldjump"/>
                        </a:rPr>
                        <a:t>8</a:t>
                      </a:r>
                      <a:r>
                        <a:rPr lang="ru-RU" sz="2400" b="0" dirty="0" smtClean="0">
                          <a:latin typeface="Arial Black" pitchFamily="34" charset="0"/>
                          <a:hlinkClick r:id="rId22" action="ppaction://hlinksldjump"/>
                        </a:rPr>
                        <a:t>0</a:t>
                      </a:r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 Black" pitchFamily="34" charset="0"/>
                          <a:hlinkClick r:id="rId23" action="ppaction://hlinksldjump"/>
                        </a:rPr>
                        <a:t>5</a:t>
                      </a:r>
                      <a:r>
                        <a:rPr lang="ru-RU" sz="2400" b="0" dirty="0" smtClean="0">
                          <a:latin typeface="Arial Black" pitchFamily="34" charset="0"/>
                          <a:hlinkClick r:id="rId23" action="ppaction://hlinksldjump"/>
                        </a:rPr>
                        <a:t>0</a:t>
                      </a:r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 Black" pitchFamily="34" charset="0"/>
                          <a:hlinkClick r:id="rId24" action="ppaction://hlinksldjump"/>
                        </a:rPr>
                        <a:t>4</a:t>
                      </a:r>
                      <a:r>
                        <a:rPr lang="ru-RU" sz="2400" b="0" dirty="0" smtClean="0">
                          <a:latin typeface="Arial Black" pitchFamily="34" charset="0"/>
                          <a:hlinkClick r:id="rId24" action="ppaction://hlinksldjump"/>
                        </a:rPr>
                        <a:t>0</a:t>
                      </a:r>
                      <a:endParaRPr lang="ru-RU" sz="2400" b="0" dirty="0"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88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29182"/>
              </p:ext>
            </p:extLst>
          </p:nvPr>
        </p:nvGraphicFramePr>
        <p:xfrm>
          <a:off x="4298906" y="26064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dirty="0" smtClean="0"/>
                        <a:t> ?</a:t>
                      </a:r>
                      <a:endParaRPr lang="ru-RU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742973" y="6025891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АДКАЗ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2752" y="1628800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ctr">
              <a:buNone/>
            </a:pPr>
            <a:r>
              <a:rPr lang="be-BY" sz="3200" b="1" dirty="0">
                <a:latin typeface="Arial" pitchFamily="34" charset="0"/>
                <a:cs typeface="Arial" pitchFamily="34" charset="0"/>
              </a:rPr>
              <a:t>Як называецца прыдуманае імя і прозвішча, якімі аўтары падпісваюць свае творы?  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00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96336" y="6093296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АДКАЗ</a:t>
            </a:r>
            <a:endParaRPr lang="ru-RU" i="1" dirty="0"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35731"/>
              </p:ext>
            </p:extLst>
          </p:nvPr>
        </p:nvGraphicFramePr>
        <p:xfrm>
          <a:off x="4298906" y="26064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dirty="0" smtClean="0"/>
                        <a:t> ?</a:t>
                      </a:r>
                      <a:endParaRPr lang="ru-RU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1844824"/>
            <a:ext cx="791158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>
              <a:buNone/>
            </a:pPr>
            <a:r>
              <a:rPr lang="be-BY" sz="3200" b="1" dirty="0">
                <a:latin typeface="Arial" pitchFamily="34" charset="0"/>
                <a:cs typeface="Arial" pitchFamily="34" charset="0"/>
              </a:rPr>
              <a:t>Як  называецца мастацкае азначэнне </a:t>
            </a:r>
            <a:endParaRPr lang="be-BY" sz="32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>
              <a:buNone/>
            </a:pPr>
            <a:r>
              <a:rPr lang="be-BY" sz="3200" b="1" dirty="0" smtClean="0">
                <a:latin typeface="Arial" pitchFamily="34" charset="0"/>
                <a:cs typeface="Arial" pitchFamily="34" charset="0"/>
              </a:rPr>
              <a:t>ў </a:t>
            </a:r>
            <a:r>
              <a:rPr lang="be-BY" sz="3200" b="1" dirty="0">
                <a:latin typeface="Arial" pitchFamily="34" charset="0"/>
                <a:cs typeface="Arial" pitchFamily="34" charset="0"/>
              </a:rPr>
              <a:t>літаратуры?  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7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24328" y="6021288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АДКАЗ</a:t>
            </a:r>
            <a:endParaRPr lang="ru-RU" i="1" dirty="0"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022010"/>
              </p:ext>
            </p:extLst>
          </p:nvPr>
        </p:nvGraphicFramePr>
        <p:xfrm>
          <a:off x="4298906" y="26064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dirty="0" smtClean="0"/>
                        <a:t> ?</a:t>
                      </a:r>
                      <a:endParaRPr lang="ru-RU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584" y="1844824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>
              <a:buNone/>
            </a:pPr>
            <a:r>
              <a:rPr lang="be-BY" sz="3200" b="1" dirty="0">
                <a:latin typeface="Arial" pitchFamily="34" charset="0"/>
                <a:cs typeface="Arial" pitchFamily="34" charset="0"/>
              </a:rPr>
              <a:t>Хто з’яўляецца </a:t>
            </a:r>
            <a:r>
              <a:rPr lang="be-BY" sz="3200" b="1" dirty="0" smtClean="0">
                <a:latin typeface="Arial" pitchFamily="34" charset="0"/>
                <a:cs typeface="Arial" pitchFamily="34" charset="0"/>
              </a:rPr>
              <a:t>галоўным героем </a:t>
            </a:r>
          </a:p>
          <a:p>
            <a:pPr marL="0" lvl="0" indent="0">
              <a:buNone/>
            </a:pPr>
            <a:r>
              <a:rPr lang="be-BY" sz="3200" b="1" dirty="0" smtClean="0">
                <a:latin typeface="Arial" pitchFamily="34" charset="0"/>
                <a:cs typeface="Arial" pitchFamily="34" charset="0"/>
              </a:rPr>
              <a:t>ап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а</a:t>
            </a:r>
            <a:r>
              <a:rPr lang="be-BY" sz="3200" b="1" dirty="0">
                <a:latin typeface="Arial" pitchFamily="34" charset="0"/>
                <a:cs typeface="Arial" pitchFamily="34" charset="0"/>
              </a:rPr>
              <a:t>вядання Янкі Маўра “Багіра”?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6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68344" y="5949280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АДКАЗ</a:t>
            </a:r>
            <a:endParaRPr lang="ru-RU" i="1" dirty="0"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383959"/>
              </p:ext>
            </p:extLst>
          </p:nvPr>
        </p:nvGraphicFramePr>
        <p:xfrm>
          <a:off x="4298906" y="26064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dirty="0" smtClean="0"/>
                        <a:t> ?</a:t>
                      </a:r>
                      <a:endParaRPr lang="ru-RU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35696" y="1916832"/>
            <a:ext cx="53417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>
              <a:buNone/>
            </a:pPr>
            <a:r>
              <a:rPr lang="be-BY" sz="3600" b="1" dirty="0">
                <a:latin typeface="Arial" pitchFamily="34" charset="0"/>
                <a:cs typeface="Arial" pitchFamily="34" charset="0"/>
              </a:rPr>
              <a:t>Хто расказвае моўчкі?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0100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679261"/>
              </p:ext>
            </p:extLst>
          </p:nvPr>
        </p:nvGraphicFramePr>
        <p:xfrm>
          <a:off x="4298906" y="26064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dirty="0" smtClean="0"/>
                        <a:t> ?</a:t>
                      </a:r>
                      <a:endParaRPr lang="ru-RU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668344" y="5949280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АДКАЗ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772816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>
              <a:buNone/>
            </a:pPr>
            <a:r>
              <a:rPr lang="be-BY" sz="3200" b="1" dirty="0" smtClean="0">
                <a:latin typeface="Arial" pitchFamily="34" charset="0"/>
                <a:cs typeface="Arial" pitchFamily="34" charset="0"/>
              </a:rPr>
              <a:t>Якая расліна, занесеная </a:t>
            </a:r>
            <a:r>
              <a:rPr lang="be-BY" sz="3200" b="1" dirty="0">
                <a:latin typeface="Arial" pitchFamily="34" charset="0"/>
                <a:cs typeface="Arial" pitchFamily="34" charset="0"/>
              </a:rPr>
              <a:t>у Чырвоную кнігу, </a:t>
            </a:r>
            <a:r>
              <a:rPr lang="be-BY" sz="3200" b="1" dirty="0" smtClean="0">
                <a:latin typeface="Arial" pitchFamily="34" charset="0"/>
                <a:cs typeface="Arial" pitchFamily="34" charset="0"/>
              </a:rPr>
              <a:t>стала назвай верша </a:t>
            </a:r>
            <a:r>
              <a:rPr lang="be-BY" sz="3200" b="1" dirty="0">
                <a:latin typeface="Arial" pitchFamily="34" charset="0"/>
                <a:cs typeface="Arial" pitchFamily="34" charset="0"/>
              </a:rPr>
              <a:t>П. </a:t>
            </a:r>
            <a:r>
              <a:rPr lang="be-BY" sz="3200" b="1" dirty="0" smtClean="0">
                <a:latin typeface="Arial" pitchFamily="34" charset="0"/>
                <a:cs typeface="Arial" pitchFamily="34" charset="0"/>
              </a:rPr>
              <a:t>Панчанкі?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5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24328" y="6021288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АДКАЗ</a:t>
            </a:r>
            <a:endParaRPr lang="ru-RU" i="1" dirty="0"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718048"/>
              </p:ext>
            </p:extLst>
          </p:nvPr>
        </p:nvGraphicFramePr>
        <p:xfrm>
          <a:off x="4298906" y="26064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dirty="0" smtClean="0"/>
                        <a:t> ?</a:t>
                      </a:r>
                      <a:endParaRPr lang="ru-RU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496" y="2204864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>
              <a:buNone/>
            </a:pPr>
            <a:r>
              <a:rPr lang="be-BY" sz="3200" b="1" dirty="0">
                <a:latin typeface="Arial" pitchFamily="34" charset="0"/>
                <a:cs typeface="Arial" pitchFamily="34" charset="0"/>
              </a:rPr>
              <a:t>Як перакладаецца на  рускую мову слова </a:t>
            </a:r>
            <a:r>
              <a:rPr lang="be-BY" sz="3200" b="1" dirty="0" smtClean="0">
                <a:latin typeface="Arial" pitchFamily="34" charset="0"/>
                <a:cs typeface="Arial" pitchFamily="34" charset="0"/>
              </a:rPr>
              <a:t>     “</a:t>
            </a:r>
            <a:r>
              <a:rPr lang="be-BY" sz="3200" b="1" dirty="0">
                <a:latin typeface="Arial" pitchFamily="34" charset="0"/>
                <a:cs typeface="Arial" pitchFamily="34" charset="0"/>
              </a:rPr>
              <a:t>кемлівасць”?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6912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2187821"/>
            <a:ext cx="28550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4400" b="1" dirty="0" smtClean="0"/>
              <a:t>ГІПЕРБАЛА</a:t>
            </a: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64288" y="5877272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Arial Black" pitchFamily="34" charset="0"/>
                <a:hlinkClick r:id="rId2" action="ppaction://hlinksldjump"/>
              </a:rPr>
              <a:t>ТАБЛІЦА</a:t>
            </a:r>
            <a:endParaRPr lang="ru-RU" i="1" dirty="0">
              <a:latin typeface="Arial Black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227213"/>
              </p:ext>
            </p:extLst>
          </p:nvPr>
        </p:nvGraphicFramePr>
        <p:xfrm>
          <a:off x="4298906" y="26064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1" descr="ESING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909" y="2581504"/>
            <a:ext cx="2113476" cy="25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23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8715" y="1579439"/>
            <a:ext cx="69349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4400" b="1" dirty="0" smtClean="0"/>
              <a:t>Цар Ірад (п’еса «Цар Ірад»)</a:t>
            </a: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092280" y="580526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Arial Black" pitchFamily="34" charset="0"/>
                <a:hlinkClick r:id="rId2" action="ppaction://hlinksldjump"/>
              </a:rPr>
              <a:t>ТАБЛІЦА</a:t>
            </a:r>
            <a:endParaRPr lang="ru-RU" i="1" dirty="0">
              <a:latin typeface="Arial Black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227213"/>
              </p:ext>
            </p:extLst>
          </p:nvPr>
        </p:nvGraphicFramePr>
        <p:xfrm>
          <a:off x="4298906" y="26064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1" descr="ESING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90724"/>
            <a:ext cx="2113476" cy="25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51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9605" y="2276872"/>
            <a:ext cx="60813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3600" b="1" dirty="0" smtClean="0"/>
              <a:t>Вячаслаў Адамчык </a:t>
            </a:r>
          </a:p>
          <a:p>
            <a:pPr algn="ctr"/>
            <a:r>
              <a:rPr lang="be-BY" sz="3600" b="1" dirty="0" smtClean="0"/>
              <a:t>«Салодкія яблыкі»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308304" y="5877272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Arial Black" pitchFamily="34" charset="0"/>
                <a:hlinkClick r:id="rId2" action="ppaction://hlinksldjump"/>
              </a:rPr>
              <a:t>ТАБЛІЦА</a:t>
            </a:r>
            <a:endParaRPr lang="ru-RU" i="1" dirty="0">
              <a:latin typeface="Arial Black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227213"/>
              </p:ext>
            </p:extLst>
          </p:nvPr>
        </p:nvGraphicFramePr>
        <p:xfrm>
          <a:off x="4298906" y="26064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1" descr="ESING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068960"/>
            <a:ext cx="2113476" cy="25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81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80312" y="602128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Arial Black" pitchFamily="34" charset="0"/>
                <a:hlinkClick r:id="rId2" action="ppaction://hlinksldjump"/>
              </a:rPr>
              <a:t>ТАБЛІЦА</a:t>
            </a:r>
            <a:endParaRPr lang="ru-RU" i="1" dirty="0">
              <a:latin typeface="Arial Black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896923"/>
              </p:ext>
            </p:extLst>
          </p:nvPr>
        </p:nvGraphicFramePr>
        <p:xfrm>
          <a:off x="4283968" y="260648"/>
          <a:ext cx="459319" cy="367469"/>
        </p:xfrm>
        <a:graphic>
          <a:graphicData uri="http://schemas.openxmlformats.org/drawingml/2006/table">
            <a:tbl>
              <a:tblPr/>
              <a:tblGrid>
                <a:gridCol w="459319"/>
              </a:tblGrid>
              <a:tr h="367469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35358" y="90872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e-BY" dirty="0"/>
              <a:t>Снежная пустэча,</a:t>
            </a:r>
          </a:p>
          <a:p>
            <a:r>
              <a:rPr lang="be-BY" dirty="0"/>
              <a:t>Бель </a:t>
            </a:r>
            <a:r>
              <a:rPr lang="be-BY" dirty="0">
                <a:solidFill>
                  <a:srgbClr val="FF0000"/>
                </a:solidFill>
              </a:rPr>
              <a:t>у вочы </a:t>
            </a:r>
            <a:r>
              <a:rPr lang="be-BY" dirty="0"/>
              <a:t>коле.</a:t>
            </a:r>
          </a:p>
          <a:p>
            <a:r>
              <a:rPr lang="be-BY" dirty="0"/>
              <a:t>І адна </a:t>
            </a:r>
            <a:r>
              <a:rPr lang="be-BY" dirty="0">
                <a:solidFill>
                  <a:srgbClr val="FF0000"/>
                </a:solidFill>
              </a:rPr>
              <a:t>бяроза</a:t>
            </a:r>
            <a:r>
              <a:rPr lang="be-BY" dirty="0"/>
              <a:t>-</a:t>
            </a:r>
          </a:p>
          <a:p>
            <a:r>
              <a:rPr lang="be-BY" dirty="0">
                <a:solidFill>
                  <a:srgbClr val="FF0000"/>
                </a:solidFill>
              </a:rPr>
              <a:t>Вартаўніца</a:t>
            </a:r>
            <a:r>
              <a:rPr lang="be-BY" dirty="0"/>
              <a:t> поля.</a:t>
            </a:r>
          </a:p>
          <a:p>
            <a:r>
              <a:rPr lang="be-BY" dirty="0"/>
              <a:t>          </a:t>
            </a:r>
          </a:p>
          <a:p>
            <a:r>
              <a:rPr lang="be-BY" dirty="0"/>
              <a:t>Легкадумны </a:t>
            </a:r>
            <a:r>
              <a:rPr lang="be-BY" dirty="0">
                <a:solidFill>
                  <a:srgbClr val="FF0000"/>
                </a:solidFill>
              </a:rPr>
              <a:t>вецер</a:t>
            </a:r>
          </a:p>
          <a:p>
            <a:r>
              <a:rPr lang="be-BY" dirty="0"/>
              <a:t>Між </a:t>
            </a:r>
            <a:r>
              <a:rPr lang="be-BY" dirty="0">
                <a:solidFill>
                  <a:srgbClr val="FF0000"/>
                </a:solidFill>
              </a:rPr>
              <a:t>галін</a:t>
            </a:r>
            <a:r>
              <a:rPr lang="be-BY" dirty="0"/>
              <a:t> смяецца,</a:t>
            </a:r>
          </a:p>
          <a:p>
            <a:r>
              <a:rPr lang="be-BY" dirty="0"/>
              <a:t>Хоча запалоніць</a:t>
            </a:r>
          </a:p>
          <a:p>
            <a:r>
              <a:rPr lang="be-BY" dirty="0">
                <a:solidFill>
                  <a:srgbClr val="FF0000"/>
                </a:solidFill>
              </a:rPr>
              <a:t>Белакосай </a:t>
            </a:r>
            <a:r>
              <a:rPr lang="be-BY" dirty="0"/>
              <a:t>сэрца.</a:t>
            </a:r>
          </a:p>
          <a:p>
            <a:endParaRPr lang="be-BY" dirty="0"/>
          </a:p>
          <a:p>
            <a:r>
              <a:rPr lang="be-BY" dirty="0"/>
              <a:t>Хоць </a:t>
            </a:r>
            <a:r>
              <a:rPr lang="be-BY" dirty="0">
                <a:solidFill>
                  <a:srgbClr val="FF0000"/>
                </a:solidFill>
              </a:rPr>
              <a:t>бярозу</a:t>
            </a:r>
            <a:r>
              <a:rPr lang="be-BY" dirty="0"/>
              <a:t> вабіць</a:t>
            </a:r>
          </a:p>
          <a:p>
            <a:r>
              <a:rPr lang="be-BY" dirty="0"/>
              <a:t>Ў даль </a:t>
            </a:r>
            <a:r>
              <a:rPr lang="be-BY" dirty="0">
                <a:solidFill>
                  <a:srgbClr val="FF0000"/>
                </a:solidFill>
              </a:rPr>
              <a:t>начная</a:t>
            </a:r>
            <a:r>
              <a:rPr lang="be-BY" dirty="0"/>
              <a:t> зорка,-</a:t>
            </a:r>
          </a:p>
          <a:p>
            <a:r>
              <a:rPr lang="be-BY" dirty="0"/>
              <a:t>Стыне, не пакіне</a:t>
            </a:r>
          </a:p>
          <a:p>
            <a:r>
              <a:rPr lang="be-BY" dirty="0"/>
              <a:t>Роднага </a:t>
            </a:r>
            <a:r>
              <a:rPr lang="be-BY" dirty="0">
                <a:solidFill>
                  <a:srgbClr val="FF0000"/>
                </a:solidFill>
              </a:rPr>
              <a:t>пагорка</a:t>
            </a:r>
            <a:r>
              <a:rPr lang="be-BY" dirty="0"/>
              <a:t>.</a:t>
            </a:r>
          </a:p>
        </p:txBody>
      </p:sp>
      <p:pic>
        <p:nvPicPr>
          <p:cNvPr id="7" name="Рисунок 1" descr="ESING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909" y="3212976"/>
            <a:ext cx="2113476" cy="25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38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5740" y="1988840"/>
            <a:ext cx="75270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>
              <a:buNone/>
            </a:pPr>
            <a:r>
              <a:rPr lang="be-BY" sz="3600" b="1" dirty="0">
                <a:latin typeface="Arial" pitchFamily="34" charset="0"/>
                <a:cs typeface="Arial" pitchFamily="34" charset="0"/>
              </a:rPr>
              <a:t>Як называецца мастацкае </a:t>
            </a:r>
            <a:endParaRPr lang="be-BY" sz="36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>
              <a:buNone/>
            </a:pPr>
            <a:r>
              <a:rPr lang="be-BY" sz="3600" b="1" dirty="0" smtClean="0">
                <a:latin typeface="Arial" pitchFamily="34" charset="0"/>
                <a:cs typeface="Arial" pitchFamily="34" charset="0"/>
              </a:rPr>
              <a:t>перабольшванне ў </a:t>
            </a:r>
            <a:r>
              <a:rPr lang="be-BY" sz="3600" b="1" dirty="0">
                <a:latin typeface="Arial" pitchFamily="34" charset="0"/>
                <a:cs typeface="Arial" pitchFamily="34" charset="0"/>
              </a:rPr>
              <a:t>літаратуры?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52320" y="5805264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Arial Black" pitchFamily="34" charset="0"/>
                <a:hlinkClick r:id="rId2" action="ppaction://hlinksldjump"/>
              </a:rPr>
              <a:t>АДКАЗ</a:t>
            </a:r>
            <a:endParaRPr lang="ru-RU" i="1" dirty="0">
              <a:latin typeface="Arial Black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180580"/>
              </p:ext>
            </p:extLst>
          </p:nvPr>
        </p:nvGraphicFramePr>
        <p:xfrm>
          <a:off x="4298906" y="26064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r>
                        <a:rPr lang="be-BY" dirty="0" smtClean="0">
                          <a:noFill/>
                        </a:rPr>
                        <a:t>?</a:t>
                      </a:r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83237" y="26447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89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866669"/>
              </p:ext>
            </p:extLst>
          </p:nvPr>
        </p:nvGraphicFramePr>
        <p:xfrm>
          <a:off x="4283968" y="260648"/>
          <a:ext cx="459319" cy="367469"/>
        </p:xfrm>
        <a:graphic>
          <a:graphicData uri="http://schemas.openxmlformats.org/drawingml/2006/table">
            <a:tbl>
              <a:tblPr/>
              <a:tblGrid>
                <a:gridCol w="459319"/>
              </a:tblGrid>
              <a:tr h="367469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380312" y="602128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Arial Black" pitchFamily="34" charset="0"/>
                <a:hlinkClick r:id="rId2" action="ppaction://hlinksldjump"/>
              </a:rPr>
              <a:t>ТАБЛІЦА</a:t>
            </a:r>
            <a:endParaRPr lang="ru-RU" i="1" dirty="0">
              <a:latin typeface="Arial Black" pitchFamily="34" charset="0"/>
            </a:endParaRPr>
          </a:p>
        </p:txBody>
      </p:sp>
      <p:pic>
        <p:nvPicPr>
          <p:cNvPr id="5" name="Рисунок 1" descr="ESING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197" y="3213038"/>
            <a:ext cx="2113476" cy="25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1988840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2800" dirty="0" smtClean="0">
                <a:solidFill>
                  <a:srgbClr val="FF0000"/>
                </a:solidFill>
              </a:rPr>
              <a:t>У. Корбан</a:t>
            </a:r>
            <a:r>
              <a:rPr lang="be-BY" sz="2800" dirty="0" smtClean="0"/>
              <a:t>, </a:t>
            </a:r>
            <a:r>
              <a:rPr lang="be-BY" sz="2800" dirty="0"/>
              <a:t>А. Някрасаў,  </a:t>
            </a:r>
            <a:r>
              <a:rPr lang="be-BY" sz="2800" dirty="0">
                <a:solidFill>
                  <a:srgbClr val="FF0000"/>
                </a:solidFill>
              </a:rPr>
              <a:t>М. Хведаровіч</a:t>
            </a:r>
            <a:r>
              <a:rPr lang="be-BY" sz="2800" dirty="0"/>
              <a:t>, </a:t>
            </a:r>
            <a:endParaRPr lang="be-BY" sz="2800" dirty="0" smtClean="0"/>
          </a:p>
          <a:p>
            <a:pPr algn="ctr"/>
            <a:r>
              <a:rPr lang="be-BY" sz="2800" dirty="0" smtClean="0"/>
              <a:t>А</a:t>
            </a:r>
            <a:r>
              <a:rPr lang="be-BY" sz="2800" dirty="0"/>
              <a:t>. Пушкін, </a:t>
            </a:r>
            <a:r>
              <a:rPr lang="be-BY" sz="2800" dirty="0">
                <a:solidFill>
                  <a:srgbClr val="FF0000"/>
                </a:solidFill>
              </a:rPr>
              <a:t>Э. </a:t>
            </a:r>
            <a:r>
              <a:rPr lang="be-BY" sz="2800" dirty="0" smtClean="0">
                <a:solidFill>
                  <a:srgbClr val="FF0000"/>
                </a:solidFill>
              </a:rPr>
              <a:t>Агняцвет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75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620819"/>
              </p:ext>
            </p:extLst>
          </p:nvPr>
        </p:nvGraphicFramePr>
        <p:xfrm>
          <a:off x="4283968" y="260648"/>
          <a:ext cx="459319" cy="367469"/>
        </p:xfrm>
        <a:graphic>
          <a:graphicData uri="http://schemas.openxmlformats.org/drawingml/2006/table">
            <a:tbl>
              <a:tblPr/>
              <a:tblGrid>
                <a:gridCol w="459319"/>
              </a:tblGrid>
              <a:tr h="367469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93539" y="1772816"/>
            <a:ext cx="52302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4800" b="1" dirty="0" smtClean="0"/>
              <a:t>Максім Багдановіч</a:t>
            </a:r>
          </a:p>
          <a:p>
            <a:pPr algn="ctr"/>
            <a:r>
              <a:rPr lang="be-BY" sz="4800" b="1" dirty="0"/>
              <a:t>з</a:t>
            </a:r>
            <a:r>
              <a:rPr lang="be-BY" sz="4800" b="1" dirty="0" smtClean="0"/>
              <a:t>борнік «Вянок»</a:t>
            </a:r>
            <a:endParaRPr lang="ru-RU" sz="4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236296" y="602128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ТАБЛІЦА</a:t>
            </a:r>
            <a:endParaRPr lang="ru-RU" i="1" dirty="0">
              <a:latin typeface="Arial Black" pitchFamily="34" charset="0"/>
            </a:endParaRPr>
          </a:p>
        </p:txBody>
      </p:sp>
      <p:pic>
        <p:nvPicPr>
          <p:cNvPr id="6" name="Рисунок 1" descr="ESING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068960"/>
            <a:ext cx="2113476" cy="25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85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764704"/>
            <a:ext cx="61206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3200" b="1" dirty="0" smtClean="0"/>
              <a:t>«Лішні» лоўчы Сямён – ён герой апавядання Яна Баршчэўскага «Вужыная карона».</a:t>
            </a:r>
            <a:endParaRPr lang="ru-RU" sz="3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507372"/>
              </p:ext>
            </p:extLst>
          </p:nvPr>
        </p:nvGraphicFramePr>
        <p:xfrm>
          <a:off x="4283968" y="260648"/>
          <a:ext cx="459319" cy="367469"/>
        </p:xfrm>
        <a:graphic>
          <a:graphicData uri="http://schemas.openxmlformats.org/drawingml/2006/table">
            <a:tbl>
              <a:tblPr/>
              <a:tblGrid>
                <a:gridCol w="459319"/>
              </a:tblGrid>
              <a:tr h="367469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236296" y="6093296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ТАБЛІЦА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345192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200" dirty="0"/>
              <a:t>Хан Батый, цёмнік, </a:t>
            </a:r>
            <a:r>
              <a:rPr lang="be-BY" sz="3200" dirty="0" smtClean="0"/>
              <a:t>Юсуфі</a:t>
            </a:r>
            <a:r>
              <a:rPr lang="be-BY" sz="3200" dirty="0"/>
              <a:t>, </a:t>
            </a:r>
            <a:r>
              <a:rPr lang="be-BY" sz="3200" dirty="0" smtClean="0"/>
              <a:t>старац-пустэльнік</a:t>
            </a:r>
            <a:r>
              <a:rPr lang="be-BY" sz="3200" dirty="0"/>
              <a:t> </a:t>
            </a:r>
            <a:r>
              <a:rPr lang="be-BY" sz="3200" dirty="0" smtClean="0"/>
              <a:t>– героі апавядання Уладзіміра Караткевіча «Лебядзіны скіт».</a:t>
            </a:r>
            <a:endParaRPr lang="ru-RU" sz="3200" dirty="0"/>
          </a:p>
        </p:txBody>
      </p:sp>
      <p:pic>
        <p:nvPicPr>
          <p:cNvPr id="6" name="Рисунок 1" descr="ESING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606" y="3356992"/>
            <a:ext cx="2113476" cy="25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63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69801" y="1916832"/>
            <a:ext cx="533844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e-BY" sz="4400" b="1" dirty="0" smtClean="0"/>
              <a:t>Іван Пташнікаў </a:t>
            </a:r>
          </a:p>
          <a:p>
            <a:pPr algn="ctr"/>
            <a:r>
              <a:rPr lang="be-BY" sz="4400" b="1" dirty="0" smtClean="0"/>
              <a:t>апавяданне «Алені» </a:t>
            </a:r>
            <a:endParaRPr lang="ru-RU" sz="4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920431"/>
              </p:ext>
            </p:extLst>
          </p:nvPr>
        </p:nvGraphicFramePr>
        <p:xfrm>
          <a:off x="4283968" y="260648"/>
          <a:ext cx="459319" cy="367469"/>
        </p:xfrm>
        <a:graphic>
          <a:graphicData uri="http://schemas.openxmlformats.org/drawingml/2006/table">
            <a:tbl>
              <a:tblPr/>
              <a:tblGrid>
                <a:gridCol w="459319"/>
              </a:tblGrid>
              <a:tr h="367469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236296" y="6093296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ТАБЛІЦА</a:t>
            </a:r>
            <a:endParaRPr lang="ru-RU" i="1" dirty="0">
              <a:latin typeface="Arial Black" pitchFamily="34" charset="0"/>
            </a:endParaRPr>
          </a:p>
        </p:txBody>
      </p:sp>
      <p:pic>
        <p:nvPicPr>
          <p:cNvPr id="5" name="Рисунок 1" descr="ESING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625" y="2924944"/>
            <a:ext cx="2113476" cy="25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63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527368"/>
              </p:ext>
            </p:extLst>
          </p:nvPr>
        </p:nvGraphicFramePr>
        <p:xfrm>
          <a:off x="4283968" y="260648"/>
          <a:ext cx="459319" cy="367469"/>
        </p:xfrm>
        <a:graphic>
          <a:graphicData uri="http://schemas.openxmlformats.org/drawingml/2006/table">
            <a:tbl>
              <a:tblPr/>
              <a:tblGrid>
                <a:gridCol w="459319"/>
              </a:tblGrid>
              <a:tr h="367469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236296" y="6093296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ТАБЛІЦА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2224078"/>
            <a:ext cx="2329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4400" b="1" dirty="0" smtClean="0"/>
              <a:t>ПАРТРЭТ</a:t>
            </a:r>
            <a:endParaRPr lang="ru-RU" sz="4400" b="1" dirty="0"/>
          </a:p>
        </p:txBody>
      </p:sp>
      <p:pic>
        <p:nvPicPr>
          <p:cNvPr id="5" name="Рисунок 1" descr="ESING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909" y="2581504"/>
            <a:ext cx="2113476" cy="25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21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52320" y="6237312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ТАБЛІЦА</a:t>
            </a:r>
            <a:endParaRPr lang="ru-RU" i="1" dirty="0"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962824"/>
              </p:ext>
            </p:extLst>
          </p:nvPr>
        </p:nvGraphicFramePr>
        <p:xfrm>
          <a:off x="4283968" y="260648"/>
          <a:ext cx="459319" cy="367469"/>
        </p:xfrm>
        <a:graphic>
          <a:graphicData uri="http://schemas.openxmlformats.org/drawingml/2006/table">
            <a:tbl>
              <a:tblPr/>
              <a:tblGrid>
                <a:gridCol w="459319"/>
              </a:tblGrid>
              <a:tr h="367469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35696" y="2360655"/>
            <a:ext cx="46475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4800" b="1" dirty="0" smtClean="0"/>
              <a:t>…год урадлівы».</a:t>
            </a:r>
            <a:endParaRPr lang="ru-RU" sz="4800" b="1" dirty="0"/>
          </a:p>
        </p:txBody>
      </p:sp>
      <p:pic>
        <p:nvPicPr>
          <p:cNvPr id="5" name="Рисунок 1" descr="ESING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582" y="3212976"/>
            <a:ext cx="2113476" cy="25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70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000658"/>
              </p:ext>
            </p:extLst>
          </p:nvPr>
        </p:nvGraphicFramePr>
        <p:xfrm>
          <a:off x="4283968" y="260648"/>
          <a:ext cx="459319" cy="367469"/>
        </p:xfrm>
        <a:graphic>
          <a:graphicData uri="http://schemas.openxmlformats.org/drawingml/2006/table">
            <a:tbl>
              <a:tblPr/>
              <a:tblGrid>
                <a:gridCol w="459319"/>
              </a:tblGrid>
              <a:tr h="367469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236296" y="602128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ТАБЛІЦА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2492896"/>
            <a:ext cx="29254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4800" b="1" dirty="0" smtClean="0"/>
              <a:t>БАТЛЕЙКА</a:t>
            </a:r>
            <a:endParaRPr lang="ru-RU" sz="4800" b="1" dirty="0"/>
          </a:p>
        </p:txBody>
      </p:sp>
      <p:pic>
        <p:nvPicPr>
          <p:cNvPr id="5" name="Рисунок 1" descr="ESING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909" y="2908394"/>
            <a:ext cx="2113476" cy="25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30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819400"/>
              </p:ext>
            </p:extLst>
          </p:nvPr>
        </p:nvGraphicFramePr>
        <p:xfrm>
          <a:off x="4283968" y="260648"/>
          <a:ext cx="459319" cy="367469"/>
        </p:xfrm>
        <a:graphic>
          <a:graphicData uri="http://schemas.openxmlformats.org/drawingml/2006/table">
            <a:tbl>
              <a:tblPr/>
              <a:tblGrid>
                <a:gridCol w="459319"/>
              </a:tblGrid>
              <a:tr h="367469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380312" y="616530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ТАБЛІЦА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2410147"/>
            <a:ext cx="568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e-BY" sz="3600" b="1" dirty="0" smtClean="0"/>
              <a:t> КНЯЗЁЎНА РАГНЕДА</a:t>
            </a:r>
            <a:endParaRPr lang="be-BY" sz="3600" b="1" dirty="0"/>
          </a:p>
          <a:p>
            <a:pPr algn="just"/>
            <a:r>
              <a:rPr lang="be-BY" sz="2400" b="1" dirty="0" smtClean="0"/>
              <a:t> </a:t>
            </a:r>
            <a:endParaRPr lang="ru-RU" sz="2400" b="1" dirty="0"/>
          </a:p>
        </p:txBody>
      </p:sp>
      <p:pic>
        <p:nvPicPr>
          <p:cNvPr id="5" name="Рисунок 1" descr="ESING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18652"/>
            <a:ext cx="2113476" cy="25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60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539299"/>
              </p:ext>
            </p:extLst>
          </p:nvPr>
        </p:nvGraphicFramePr>
        <p:xfrm>
          <a:off x="4283968" y="260648"/>
          <a:ext cx="459319" cy="367469"/>
        </p:xfrm>
        <a:graphic>
          <a:graphicData uri="http://schemas.openxmlformats.org/drawingml/2006/table">
            <a:tbl>
              <a:tblPr/>
              <a:tblGrid>
                <a:gridCol w="459319"/>
              </a:tblGrid>
              <a:tr h="367469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380312" y="616530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ТАБЛІЦА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56738" y="2276872"/>
            <a:ext cx="67322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4400" b="1" dirty="0" smtClean="0"/>
              <a:t>Іван Дамінікавіч Луцэвіч</a:t>
            </a:r>
            <a:endParaRPr lang="be-BY" sz="4400" b="1" dirty="0"/>
          </a:p>
        </p:txBody>
      </p:sp>
      <p:pic>
        <p:nvPicPr>
          <p:cNvPr id="6" name="Рисунок 1" descr="ESING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924944"/>
            <a:ext cx="2113476" cy="25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6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52320" y="616530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ТАБЛІЦА</a:t>
            </a:r>
            <a:endParaRPr lang="ru-RU" i="1" dirty="0"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745787"/>
              </p:ext>
            </p:extLst>
          </p:nvPr>
        </p:nvGraphicFramePr>
        <p:xfrm>
          <a:off x="4283968" y="260648"/>
          <a:ext cx="459319" cy="367469"/>
        </p:xfrm>
        <a:graphic>
          <a:graphicData uri="http://schemas.openxmlformats.org/drawingml/2006/table">
            <a:tbl>
              <a:tblPr/>
              <a:tblGrid>
                <a:gridCol w="459319"/>
              </a:tblGrid>
              <a:tr h="367469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51920" y="2348880"/>
            <a:ext cx="13324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4800" b="1" dirty="0" smtClean="0"/>
              <a:t>МІФ</a:t>
            </a:r>
            <a:endParaRPr lang="ru-RU" sz="4800" b="1" dirty="0"/>
          </a:p>
        </p:txBody>
      </p:sp>
      <p:pic>
        <p:nvPicPr>
          <p:cNvPr id="5" name="Рисунок 1" descr="ESING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140968"/>
            <a:ext cx="2113476" cy="25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401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8100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000" b="1" dirty="0" smtClean="0"/>
              <a:t>Якому літаратурнаму герою належаць словы: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72048" y="2636912"/>
            <a:ext cx="575228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2800" dirty="0" smtClean="0"/>
              <a:t>«Што, што я чую ў маім царстве,</a:t>
            </a:r>
          </a:p>
          <a:p>
            <a:r>
              <a:rPr lang="be-BY" sz="2800" dirty="0" smtClean="0"/>
              <a:t>Здрада сталася ў маім гаспадарстве.</a:t>
            </a:r>
          </a:p>
          <a:p>
            <a:r>
              <a:rPr lang="be-BY" sz="2800" dirty="0" smtClean="0"/>
              <a:t>А паклікаць да мяне ваяку, </a:t>
            </a:r>
          </a:p>
          <a:p>
            <a:r>
              <a:rPr lang="be-BY" sz="2800" dirty="0" smtClean="0"/>
              <a:t>Вернага мне служаку».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24328" y="5877272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Arial Black" pitchFamily="34" charset="0"/>
                <a:hlinkClick r:id="rId2" action="ppaction://hlinksldjump"/>
              </a:rPr>
              <a:t>АДКАЗ</a:t>
            </a:r>
            <a:endParaRPr lang="ru-RU" i="1" dirty="0">
              <a:latin typeface="Arial Black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816018"/>
              </p:ext>
            </p:extLst>
          </p:nvPr>
        </p:nvGraphicFramePr>
        <p:xfrm>
          <a:off x="4511573" y="181211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dirty="0" smtClean="0"/>
                        <a:t> ?</a:t>
                      </a:r>
                      <a:endParaRPr lang="ru-RU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90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52320" y="616530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ТАБЛІЦА</a:t>
            </a:r>
            <a:endParaRPr lang="ru-RU" i="1" dirty="0"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23750"/>
              </p:ext>
            </p:extLst>
          </p:nvPr>
        </p:nvGraphicFramePr>
        <p:xfrm>
          <a:off x="4283968" y="260648"/>
          <a:ext cx="459319" cy="367469"/>
        </p:xfrm>
        <a:graphic>
          <a:graphicData uri="http://schemas.openxmlformats.org/drawingml/2006/table">
            <a:tbl>
              <a:tblPr/>
              <a:tblGrid>
                <a:gridCol w="459319"/>
              </a:tblGrid>
              <a:tr h="367469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11560" y="2227561"/>
            <a:ext cx="9164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4000" b="1" dirty="0" smtClean="0"/>
              <a:t>Алесь Пісьмянкоў «Продкі»</a:t>
            </a:r>
            <a:endParaRPr lang="be-BY" sz="4000" b="1" dirty="0"/>
          </a:p>
        </p:txBody>
      </p:sp>
      <p:pic>
        <p:nvPicPr>
          <p:cNvPr id="5" name="Рисунок 1" descr="ESING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708920"/>
            <a:ext cx="2113476" cy="25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66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52320" y="616530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ТАБЛІЦА</a:t>
            </a:r>
            <a:endParaRPr lang="ru-RU" i="1" dirty="0"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358662"/>
              </p:ext>
            </p:extLst>
          </p:nvPr>
        </p:nvGraphicFramePr>
        <p:xfrm>
          <a:off x="4283968" y="260648"/>
          <a:ext cx="459319" cy="367469"/>
        </p:xfrm>
        <a:graphic>
          <a:graphicData uri="http://schemas.openxmlformats.org/drawingml/2006/table">
            <a:tbl>
              <a:tblPr/>
              <a:tblGrid>
                <a:gridCol w="459319"/>
              </a:tblGrid>
              <a:tr h="367469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83568" y="2204864"/>
            <a:ext cx="61024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3600" b="1" i="1" dirty="0" smtClean="0">
                <a:latin typeface="Arial" pitchFamily="34" charset="0"/>
                <a:cs typeface="Arial" pitchFamily="34" charset="0"/>
              </a:rPr>
              <a:t>«.., а </a:t>
            </a:r>
            <a:r>
              <a:rPr lang="be-BY" sz="3600" b="1" i="1" dirty="0">
                <a:latin typeface="Arial" pitchFamily="34" charset="0"/>
                <a:cs typeface="Arial" pitchFamily="34" charset="0"/>
              </a:rPr>
              <a:t>чэрці </a:t>
            </a:r>
            <a:r>
              <a:rPr lang="be-BY" sz="3600" b="1" i="1" dirty="0" smtClean="0">
                <a:latin typeface="Arial" pitchFamily="34" charset="0"/>
                <a:cs typeface="Arial" pitchFamily="34" charset="0"/>
              </a:rPr>
              <a:t>знойдуцца».</a:t>
            </a:r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arenR"/>
            </a:pPr>
            <a:endParaRPr lang="ru-RU" sz="2800" b="1" dirty="0"/>
          </a:p>
        </p:txBody>
      </p:sp>
      <p:pic>
        <p:nvPicPr>
          <p:cNvPr id="5" name="Рисунок 1" descr="ESING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082" y="2743473"/>
            <a:ext cx="2113476" cy="25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48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52320" y="616530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ТАБЛІЦА</a:t>
            </a:r>
            <a:endParaRPr lang="ru-RU" i="1" dirty="0"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048329"/>
              </p:ext>
            </p:extLst>
          </p:nvPr>
        </p:nvGraphicFramePr>
        <p:xfrm>
          <a:off x="4283968" y="260648"/>
          <a:ext cx="459319" cy="367469"/>
        </p:xfrm>
        <a:graphic>
          <a:graphicData uri="http://schemas.openxmlformats.org/drawingml/2006/table">
            <a:tbl>
              <a:tblPr/>
              <a:tblGrid>
                <a:gridCol w="459319"/>
              </a:tblGrid>
              <a:tr h="367469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71600" y="908720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e-BY" sz="2800" b="1" dirty="0"/>
          </a:p>
          <a:p>
            <a:pPr marL="342900" indent="-342900">
              <a:buAutoNum type="arabicParenR"/>
            </a:pP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227561"/>
            <a:ext cx="71251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4000" b="1" dirty="0" smtClean="0"/>
              <a:t>Кузьма Чорны «Насцечка»</a:t>
            </a:r>
            <a:endParaRPr lang="be-BY" sz="4000" b="1" dirty="0"/>
          </a:p>
        </p:txBody>
      </p:sp>
      <p:pic>
        <p:nvPicPr>
          <p:cNvPr id="6" name="Рисунок 1" descr="ESING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320" y="2780928"/>
            <a:ext cx="2113476" cy="25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50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52320" y="616530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ТАБЛІЦА</a:t>
            </a:r>
            <a:endParaRPr lang="ru-RU" i="1" dirty="0"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849412"/>
              </p:ext>
            </p:extLst>
          </p:nvPr>
        </p:nvGraphicFramePr>
        <p:xfrm>
          <a:off x="4283968" y="260648"/>
          <a:ext cx="459319" cy="367469"/>
        </p:xfrm>
        <a:graphic>
          <a:graphicData uri="http://schemas.openxmlformats.org/drawingml/2006/table">
            <a:tbl>
              <a:tblPr/>
              <a:tblGrid>
                <a:gridCol w="459319"/>
              </a:tblGrid>
              <a:tr h="367469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987824" y="2492896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e-BY" sz="3600" b="1" dirty="0" smtClean="0">
                <a:solidFill>
                  <a:prstClr val="black"/>
                </a:solidFill>
              </a:rPr>
              <a:t>ПСЕЎДАНІМ</a:t>
            </a:r>
            <a:endParaRPr lang="be-BY" sz="3600" b="1" dirty="0">
              <a:solidFill>
                <a:prstClr val="black"/>
              </a:solidFill>
            </a:endParaRPr>
          </a:p>
        </p:txBody>
      </p:sp>
      <p:pic>
        <p:nvPicPr>
          <p:cNvPr id="5" name="Рисунок 1" descr="ESING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971" y="2924944"/>
            <a:ext cx="2113476" cy="25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54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08304" y="616530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ТАБЛІЦА</a:t>
            </a:r>
            <a:endParaRPr lang="ru-RU" i="1" dirty="0"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954175"/>
              </p:ext>
            </p:extLst>
          </p:nvPr>
        </p:nvGraphicFramePr>
        <p:xfrm>
          <a:off x="4283968" y="260648"/>
          <a:ext cx="459319" cy="367469"/>
        </p:xfrm>
        <a:graphic>
          <a:graphicData uri="http://schemas.openxmlformats.org/drawingml/2006/table">
            <a:tbl>
              <a:tblPr/>
              <a:tblGrid>
                <a:gridCol w="459319"/>
              </a:tblGrid>
              <a:tr h="367469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63888" y="2436719"/>
            <a:ext cx="16919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4000" b="1" dirty="0" smtClean="0"/>
              <a:t>ЭПІТЭТ</a:t>
            </a:r>
            <a:endParaRPr lang="ru-RU" sz="4000" b="1" dirty="0"/>
          </a:p>
        </p:txBody>
      </p:sp>
      <p:pic>
        <p:nvPicPr>
          <p:cNvPr id="5" name="Рисунок 1" descr="ESING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826" y="2996952"/>
            <a:ext cx="2113476" cy="25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69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64288" y="616530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ТАБЛІЦА</a:t>
            </a:r>
            <a:endParaRPr lang="ru-RU" i="1" dirty="0"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360691"/>
              </p:ext>
            </p:extLst>
          </p:nvPr>
        </p:nvGraphicFramePr>
        <p:xfrm>
          <a:off x="4283968" y="260648"/>
          <a:ext cx="459319" cy="367469"/>
        </p:xfrm>
        <a:graphic>
          <a:graphicData uri="http://schemas.openxmlformats.org/drawingml/2006/table">
            <a:tbl>
              <a:tblPr/>
              <a:tblGrid>
                <a:gridCol w="459319"/>
              </a:tblGrid>
              <a:tr h="367469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63888" y="2012147"/>
            <a:ext cx="20346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4400" b="1" dirty="0" smtClean="0"/>
              <a:t>КОШКА</a:t>
            </a:r>
            <a:endParaRPr lang="ru-RU" sz="4400" b="1" dirty="0"/>
          </a:p>
        </p:txBody>
      </p:sp>
      <p:pic>
        <p:nvPicPr>
          <p:cNvPr id="5" name="Рисунок 1" descr="ESING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909" y="2539449"/>
            <a:ext cx="2113476" cy="25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41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36296" y="5949280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ТАБЛІЦА</a:t>
            </a:r>
            <a:endParaRPr lang="ru-RU" i="1" dirty="0"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82256"/>
              </p:ext>
            </p:extLst>
          </p:nvPr>
        </p:nvGraphicFramePr>
        <p:xfrm>
          <a:off x="4283968" y="260648"/>
          <a:ext cx="459319" cy="367469"/>
        </p:xfrm>
        <a:graphic>
          <a:graphicData uri="http://schemas.openxmlformats.org/drawingml/2006/table">
            <a:tbl>
              <a:tblPr/>
              <a:tblGrid>
                <a:gridCol w="459319"/>
              </a:tblGrid>
              <a:tr h="367469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2060848"/>
            <a:ext cx="7758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3200" b="1" dirty="0" smtClean="0"/>
              <a:t>                                   </a:t>
            </a:r>
            <a:r>
              <a:rPr lang="be-BY" sz="3600" b="1" dirty="0" smtClean="0"/>
              <a:t>КНІГА</a:t>
            </a:r>
            <a:endParaRPr lang="be-BY" sz="3600" b="1" dirty="0"/>
          </a:p>
        </p:txBody>
      </p:sp>
      <p:pic>
        <p:nvPicPr>
          <p:cNvPr id="5" name="Рисунок 1" descr="ESING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384013"/>
            <a:ext cx="2113476" cy="25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50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08304" y="5949280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ТАБЛІЦА</a:t>
            </a:r>
            <a:endParaRPr lang="ru-RU" i="1" dirty="0"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693816"/>
              </p:ext>
            </p:extLst>
          </p:nvPr>
        </p:nvGraphicFramePr>
        <p:xfrm>
          <a:off x="4283968" y="260648"/>
          <a:ext cx="459319" cy="367469"/>
        </p:xfrm>
        <a:graphic>
          <a:graphicData uri="http://schemas.openxmlformats.org/drawingml/2006/table">
            <a:tbl>
              <a:tblPr/>
              <a:tblGrid>
                <a:gridCol w="459319"/>
              </a:tblGrid>
              <a:tr h="367469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23728" y="2502563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3600" b="1" dirty="0" smtClean="0"/>
              <a:t>САРМАЦКАЕ КАДЗІЛА</a:t>
            </a:r>
            <a:endParaRPr lang="be-BY" sz="3600" b="1" dirty="0"/>
          </a:p>
        </p:txBody>
      </p:sp>
      <p:pic>
        <p:nvPicPr>
          <p:cNvPr id="5" name="Рисунок 1" descr="ESING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779" y="2924944"/>
            <a:ext cx="2113476" cy="25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93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80312" y="6093296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ТАБЛІЦА</a:t>
            </a:r>
            <a:endParaRPr lang="ru-RU" i="1" dirty="0"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703766"/>
              </p:ext>
            </p:extLst>
          </p:nvPr>
        </p:nvGraphicFramePr>
        <p:xfrm>
          <a:off x="4283968" y="260648"/>
          <a:ext cx="459319" cy="367469"/>
        </p:xfrm>
        <a:graphic>
          <a:graphicData uri="http://schemas.openxmlformats.org/drawingml/2006/table">
            <a:tbl>
              <a:tblPr/>
              <a:tblGrid>
                <a:gridCol w="459319"/>
              </a:tblGrid>
              <a:tr h="367469">
                <a:tc>
                  <a:txBody>
                    <a:bodyPr/>
                    <a:lstStyle/>
                    <a:p>
                      <a:endParaRPr lang="ru-RU" dirty="0">
                        <a:noFill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79712" y="2348880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3600" b="1" dirty="0" smtClean="0"/>
              <a:t>СООБРАЗ</a:t>
            </a:r>
            <a:r>
              <a:rPr lang="ru-RU" sz="3600" b="1" dirty="0"/>
              <a:t>И</a:t>
            </a:r>
            <a:r>
              <a:rPr lang="be-BY" sz="3600" b="1" dirty="0" smtClean="0"/>
              <a:t>ТЕЛЬНОСТЬ</a:t>
            </a:r>
            <a:endParaRPr lang="be-BY" sz="3600" b="1" dirty="0"/>
          </a:p>
        </p:txBody>
      </p:sp>
      <p:pic>
        <p:nvPicPr>
          <p:cNvPr id="5" name="Рисунок 1" descr="ESING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574" y="2924944"/>
            <a:ext cx="2113476" cy="25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13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68344" y="6093296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Arial Black" pitchFamily="34" charset="0"/>
                <a:hlinkClick r:id="rId2" action="ppaction://hlinksldjump"/>
              </a:rPr>
              <a:t>АДКАЗ</a:t>
            </a:r>
            <a:endParaRPr lang="ru-RU" i="1" dirty="0">
              <a:latin typeface="Arial Black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108753"/>
              </p:ext>
            </p:extLst>
          </p:nvPr>
        </p:nvGraphicFramePr>
        <p:xfrm>
          <a:off x="4427984" y="116632"/>
          <a:ext cx="446587" cy="367469"/>
        </p:xfrm>
        <a:graphic>
          <a:graphicData uri="http://schemas.openxmlformats.org/drawingml/2006/table">
            <a:tbl>
              <a:tblPr/>
              <a:tblGrid>
                <a:gridCol w="446587"/>
              </a:tblGrid>
              <a:tr h="367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dirty="0" smtClean="0"/>
                        <a:t> ?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496" y="182101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>
              <a:buNone/>
            </a:pPr>
            <a:r>
              <a:rPr lang="be-BY" sz="3600" b="1" dirty="0">
                <a:latin typeface="Arial" pitchFamily="34" charset="0"/>
                <a:cs typeface="Arial" pitchFamily="34" charset="0"/>
              </a:rPr>
              <a:t>Назавіце твор і аўтара па яго героях: Тонік, Жолудзь, </a:t>
            </a:r>
            <a:r>
              <a:rPr lang="be-BY" sz="3600" b="1" dirty="0" smtClean="0">
                <a:latin typeface="Arial" pitchFamily="34" charset="0"/>
                <a:cs typeface="Arial" pitchFamily="34" charset="0"/>
              </a:rPr>
              <a:t>Арсенік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5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853524"/>
              </p:ext>
            </p:extLst>
          </p:nvPr>
        </p:nvGraphicFramePr>
        <p:xfrm>
          <a:off x="4238714" y="24782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dirty="0" smtClean="0"/>
                        <a:t> ?</a:t>
                      </a:r>
                      <a:endParaRPr lang="ru-RU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980728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2800" b="1" dirty="0"/>
              <a:t>Замест кропак у верш Д. Бічэль «Бяроза» ўстаўце патрэбныя словы</a:t>
            </a:r>
            <a:r>
              <a:rPr lang="be-BY" sz="2800" b="1" dirty="0" smtClean="0"/>
              <a:t>:</a:t>
            </a:r>
          </a:p>
          <a:p>
            <a:pPr algn="ctr"/>
            <a:r>
              <a:rPr lang="be-BY" sz="2800" b="1" dirty="0" smtClean="0"/>
              <a:t> 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96336" y="6021288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Arial Black" pitchFamily="34" charset="0"/>
                <a:hlinkClick r:id="rId2" action="ppaction://hlinksldjump"/>
              </a:rPr>
              <a:t>АДКАЗ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5068" y="2107658"/>
            <a:ext cx="202811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dirty="0"/>
              <a:t>Снежная пустэча,</a:t>
            </a:r>
          </a:p>
          <a:p>
            <a:r>
              <a:rPr lang="be-BY" dirty="0"/>
              <a:t>Бель ………  коле.</a:t>
            </a:r>
          </a:p>
          <a:p>
            <a:r>
              <a:rPr lang="be-BY" dirty="0"/>
              <a:t>І адна ………-</a:t>
            </a:r>
          </a:p>
          <a:p>
            <a:r>
              <a:rPr lang="be-BY" dirty="0"/>
              <a:t>………… поля.</a:t>
            </a:r>
          </a:p>
          <a:p>
            <a:r>
              <a:rPr lang="be-BY" dirty="0"/>
              <a:t>          </a:t>
            </a:r>
          </a:p>
          <a:p>
            <a:r>
              <a:rPr lang="be-BY" dirty="0"/>
              <a:t>Легкадумны ……</a:t>
            </a:r>
          </a:p>
          <a:p>
            <a:r>
              <a:rPr lang="be-BY" dirty="0"/>
              <a:t>Між …….. смяецца,</a:t>
            </a:r>
          </a:p>
          <a:p>
            <a:r>
              <a:rPr lang="be-BY" dirty="0"/>
              <a:t>Хоча запалоніць</a:t>
            </a:r>
          </a:p>
          <a:p>
            <a:r>
              <a:rPr lang="be-BY" dirty="0"/>
              <a:t>………… сэрца.</a:t>
            </a:r>
          </a:p>
          <a:p>
            <a:endParaRPr lang="be-BY" dirty="0"/>
          </a:p>
          <a:p>
            <a:r>
              <a:rPr lang="be-BY" dirty="0"/>
              <a:t>Хоць …….. вабіць</a:t>
            </a:r>
          </a:p>
          <a:p>
            <a:r>
              <a:rPr lang="be-BY" dirty="0"/>
              <a:t>Ў даль ……. зорка,-</a:t>
            </a:r>
          </a:p>
          <a:p>
            <a:r>
              <a:rPr lang="be-BY" dirty="0"/>
              <a:t>Стыне, не пакіне</a:t>
            </a:r>
          </a:p>
          <a:p>
            <a:r>
              <a:rPr lang="be-BY" dirty="0"/>
              <a:t>Роднага ……… .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46507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050037"/>
              </p:ext>
            </p:extLst>
          </p:nvPr>
        </p:nvGraphicFramePr>
        <p:xfrm>
          <a:off x="4298906" y="26064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dirty="0" smtClean="0"/>
                        <a:t> ?</a:t>
                      </a:r>
                      <a:endParaRPr lang="ru-RU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1844824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/>
              <a:t>Вызначце</a:t>
            </a:r>
            <a:r>
              <a:rPr lang="ru-RU" sz="3600" b="1" dirty="0" smtClean="0"/>
              <a:t> </a:t>
            </a:r>
            <a:r>
              <a:rPr lang="ru-RU" sz="3600" b="1" dirty="0" err="1"/>
              <a:t>прозвішчы</a:t>
            </a:r>
            <a:r>
              <a:rPr lang="ru-RU" sz="3600" b="1" dirty="0"/>
              <a:t> </a:t>
            </a:r>
            <a:r>
              <a:rPr lang="ru-RU" sz="3600" b="1" dirty="0" err="1"/>
              <a:t>беларускіх</a:t>
            </a:r>
            <a:r>
              <a:rPr lang="ru-RU" sz="3600" b="1" dirty="0"/>
              <a:t> </a:t>
            </a:r>
            <a:r>
              <a:rPr lang="ru-RU" sz="3600" b="1" dirty="0" err="1" smtClean="0"/>
              <a:t>пісьменнікаў</a:t>
            </a:r>
            <a:r>
              <a:rPr lang="ru-RU" sz="3600" b="1" dirty="0" smtClean="0"/>
              <a:t>: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96336" y="6021288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Arial Black" pitchFamily="34" charset="0"/>
                <a:hlinkClick r:id="rId2" action="ppaction://hlinksldjump"/>
              </a:rPr>
              <a:t>АДКАЗ</a:t>
            </a:r>
            <a:endParaRPr lang="ru-RU" i="1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212976"/>
            <a:ext cx="8281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2400" dirty="0" smtClean="0"/>
              <a:t>У. Корбан, А. Някрасаў,  М. Хведаровіч, А. Пушкін, Э. Агняцвет.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8779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821556"/>
              </p:ext>
            </p:extLst>
          </p:nvPr>
        </p:nvGraphicFramePr>
        <p:xfrm>
          <a:off x="4298906" y="26064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dirty="0" smtClean="0"/>
                        <a:t> ?</a:t>
                      </a:r>
                      <a:endParaRPr lang="ru-RU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0895" y="1700808"/>
            <a:ext cx="8496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>
              <a:buNone/>
            </a:pPr>
            <a:r>
              <a:rPr lang="be-BY" sz="3600" b="1" dirty="0">
                <a:latin typeface="Arial" pitchFamily="34" charset="0"/>
                <a:cs typeface="Arial" pitchFamily="34" charset="0"/>
              </a:rPr>
              <a:t>Які беларускі паэт выдаў толькі адзін зборнік?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52320" y="5949280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АДКАЗ</a:t>
            </a:r>
            <a:endParaRPr lang="ru-RU" i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96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659792"/>
              </p:ext>
            </p:extLst>
          </p:nvPr>
        </p:nvGraphicFramePr>
        <p:xfrm>
          <a:off x="4298906" y="260648"/>
          <a:ext cx="444381" cy="367469"/>
        </p:xfrm>
        <a:graphic>
          <a:graphicData uri="http://schemas.openxmlformats.org/drawingml/2006/table">
            <a:tbl>
              <a:tblPr/>
              <a:tblGrid>
                <a:gridCol w="444381"/>
              </a:tblGrid>
              <a:tr h="367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dirty="0" smtClean="0"/>
                        <a:t> ?</a:t>
                      </a:r>
                      <a:endParaRPr lang="ru-RU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1662" y="1045793"/>
            <a:ext cx="6350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e-BY" sz="4000" b="1" dirty="0" smtClean="0"/>
              <a:t>Знайдзіце «лішняга» героя: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9930" y="2708920"/>
            <a:ext cx="76444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200" dirty="0" smtClean="0"/>
              <a:t>Хан Батый, цёмнік, лоўчы Сямён, </a:t>
            </a:r>
          </a:p>
          <a:p>
            <a:pPr algn="ctr"/>
            <a:r>
              <a:rPr lang="be-BY" sz="3200" dirty="0" smtClean="0"/>
              <a:t>Юсуфі, старац-пустэльнік. 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452320" y="5949280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Arial Black" pitchFamily="34" charset="0"/>
                <a:hlinkClick r:id="rId2" action="ppaction://hlinksldjump"/>
              </a:rPr>
              <a:t>АДКАЗ</a:t>
            </a:r>
            <a:endParaRPr lang="ru-RU" i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34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513</TotalTime>
  <Words>683</Words>
  <Application>Microsoft Office PowerPoint</Application>
  <PresentationFormat>Экран (4:3)</PresentationFormat>
  <Paragraphs>198</Paragraphs>
  <Slides>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ЛЮДА</dc:creator>
  <cp:lastModifiedBy>User</cp:lastModifiedBy>
  <cp:revision>50</cp:revision>
  <dcterms:created xsi:type="dcterms:W3CDTF">2014-12-12T12:38:48Z</dcterms:created>
  <dcterms:modified xsi:type="dcterms:W3CDTF">2015-04-14T16:21:37Z</dcterms:modified>
</cp:coreProperties>
</file>